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60" r:id="rId4"/>
    <p:sldId id="325" r:id="rId5"/>
    <p:sldId id="258" r:id="rId6"/>
    <p:sldId id="261" r:id="rId7"/>
    <p:sldId id="349" r:id="rId8"/>
    <p:sldId id="350" r:id="rId9"/>
    <p:sldId id="284" r:id="rId10"/>
    <p:sldId id="352" r:id="rId11"/>
    <p:sldId id="348" r:id="rId12"/>
    <p:sldId id="305" r:id="rId13"/>
    <p:sldId id="312" r:id="rId14"/>
    <p:sldId id="313" r:id="rId15"/>
    <p:sldId id="314" r:id="rId16"/>
    <p:sldId id="315" r:id="rId17"/>
    <p:sldId id="351" r:id="rId18"/>
    <p:sldId id="262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4" r:id="rId27"/>
    <p:sldId id="259" r:id="rId28"/>
    <p:sldId id="267" r:id="rId29"/>
    <p:sldId id="272" r:id="rId30"/>
    <p:sldId id="271" r:id="rId31"/>
    <p:sldId id="347" r:id="rId32"/>
    <p:sldId id="291" r:id="rId33"/>
    <p:sldId id="277" r:id="rId34"/>
    <p:sldId id="278" r:id="rId35"/>
  </p:sldIdLst>
  <p:sldSz cx="18288000" cy="10287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Montserrat Black" panose="00000A00000000000000" pitchFamily="2" charset="0"/>
      <p:bold r:id="rId45"/>
      <p:boldItalic r:id="rId46"/>
    </p:embeddedFont>
    <p:embeddedFont>
      <p:font typeface="나눔고딕" panose="020D0604000000000000" pitchFamily="50" charset="-127"/>
      <p:regular r:id="rId47"/>
      <p:bold r:id="rId48"/>
    </p:embeddedFont>
    <p:embeddedFont>
      <p:font typeface="맑은 고딕" panose="020B0503020000020004" pitchFamily="50" charset="-127"/>
      <p:regular r:id="rId49"/>
      <p:bold r:id="rId50"/>
    </p:embeddedFont>
    <p:embeddedFont>
      <p:font typeface="함초롬바탕" panose="02030604000101010101" pitchFamily="18" charset="-127"/>
      <p:regular r:id="rId51"/>
      <p:bold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62" userDrawn="1">
          <p15:clr>
            <a:srgbClr val="000000"/>
          </p15:clr>
        </p15:guide>
        <p15:guide id="2" pos="317" userDrawn="1">
          <p15:clr>
            <a:srgbClr val="000000"/>
          </p15:clr>
        </p15:guide>
        <p15:guide id="4" pos="11203" userDrawn="1">
          <p15:clr>
            <a:srgbClr val="000000"/>
          </p15:clr>
        </p15:guide>
        <p15:guide id="5" orient="horz" pos="1426" userDrawn="1">
          <p15:clr>
            <a:srgbClr val="A4A3A4"/>
          </p15:clr>
        </p15:guide>
        <p15:guide id="6" pos="770" userDrawn="1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jpXNlKZSQq7JGc91yosTbzPIPd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4472C4"/>
    <a:srgbClr val="2E972E"/>
    <a:srgbClr val="D6DCE5"/>
    <a:srgbClr val="D8D8D8"/>
    <a:srgbClr val="DC494A"/>
    <a:srgbClr val="1672B1"/>
    <a:srgbClr val="4F81BD"/>
    <a:srgbClr val="3F3F3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E716E5-57A4-4A9B-901A-054E3F1CF6AC}">
  <a:tblStyle styleId="{F8E716E5-57A4-4A9B-901A-054E3F1CF6A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2B5A8D5-15B9-40A6-B20B-CB61EE3EAC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B2A45B-F14C-4D71-B64A-0F4FA5A1E815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74667" autoAdjust="0"/>
  </p:normalViewPr>
  <p:slideViewPr>
    <p:cSldViewPr snapToGrid="0">
      <p:cViewPr>
        <p:scale>
          <a:sx n="50" d="100"/>
          <a:sy n="50" d="100"/>
        </p:scale>
        <p:origin x="2064" y="228"/>
      </p:cViewPr>
      <p:guideLst>
        <p:guide orient="horz" pos="5962"/>
        <p:guide pos="317"/>
        <p:guide pos="11203"/>
        <p:guide orient="horz" pos="1426"/>
        <p:guide pos="77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89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90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안녕하세요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통신데이터를 활용한 서비스 패턴 분석 및 우선수위 기반 광고 추천시스템에 대하여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발표 시작하겠습니다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이어서 가중치를 어떻게 산정했고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어떤 방식으로 반영했는지에 대해서 발표를 진행하겠습니다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먼저 가중치를 주는 이유에 대해서 </a:t>
            </a:r>
            <a:r>
              <a:rPr lang="ko-KR" altLang="en-US" sz="12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프로젝트 초반에는 단순하게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z-value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로 변환된 사용일수에 기반해서 추천 시스템을 개발하는 방향으로 진행하였지만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월별의 특징을 반영하면 보다 더 정확한 추천 시스템을 개발할 수 있을 거라고 판단하여 가중치를 주기로 결정했습니다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우선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raw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파일에 ‘월’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column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을 추가하고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나눠져 있는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1~9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월 파일을 하나의 데이터프레임으로 </a:t>
            </a:r>
            <a:r>
              <a:rPr lang="ko-KR" altLang="en-US" sz="12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병합한뒤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로 </a:t>
            </a:r>
            <a:r>
              <a:rPr lang="ko-KR" altLang="en-US" sz="12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표시되어있는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성별을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M,F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로 변환하고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5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단위로 나누어져 있는 연령대를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단위로 변경하며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사용할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column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들만 지정해주었습니다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그 후에 자치구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성별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연령대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월별로 </a:t>
            </a:r>
            <a:r>
              <a:rPr lang="en-US" altLang="ko-KR" sz="12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groupby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해서 각 서비스 사용일수의 합계를 구했습니다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화면에서 보이는 데이터프레임이 그 결과입니다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다음으로 가중치 산정 방식에 대해 말씀드리겠습니다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각 서비스의 해당 월 사용일수를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월에서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월까지의 월별 총 평균 사용일수로 나누어서 가중치를 계산했습니다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우선 새로운 데이터프레임을 생성하여 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for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문을 이용해서 가중치를 구한 후 삽입해주었고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각 자치구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성별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연령대의 월별 총 평균을 </a:t>
            </a:r>
            <a:r>
              <a:rPr lang="ko-KR" altLang="en-US" sz="120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구한뒤</a:t>
            </a:r>
            <a:r>
              <a:rPr lang="ko-KR" altLang="en-US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 각 서비스별로 해당 월 사용일수를 앞서 구한 월별 총 평균으로 나누어서 가중치를 생성했습니다</a:t>
            </a:r>
            <a:r>
              <a:rPr lang="en-US" altLang="ko-KR" sz="120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Times New Roman" panose="02020603050405020304" pitchFamily="18" charset="0"/>
              </a:rPr>
              <a:t>. </a:t>
            </a:r>
            <a:endParaRPr lang="ko-KR" altLang="en-US" sz="12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9819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2a50133df_1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2a50133df_1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다음으로 가중치 산정 부분의 코드에 대해서 설명을 드리겠습니다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month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데이터프레임에 각 자치구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성별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연령대별로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개의 월이 있기 때문에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9*</a:t>
            </a:r>
            <a:r>
              <a:rPr lang="en-US" altLang="ko-KR" sz="1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씩 </a:t>
            </a:r>
            <a:r>
              <a:rPr lang="ko-KR" altLang="en-US" sz="1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해주었고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안에서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for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문을 돌려서 서비스 리스트에 있는 각 서비스 별의 사용일수를 월별 총평균으로 나누어서</a:t>
            </a:r>
            <a:endParaRPr lang="en-US" altLang="ko-KR" sz="1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case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데이터프레임에 넣어주는 방식으로 코드를 만들었습니다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가중치 반영 방식에 대해 </a:t>
            </a:r>
            <a:r>
              <a:rPr lang="ko-KR" altLang="en-US" sz="1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앞서 만든 가중치와 원래 </a:t>
            </a:r>
            <a:r>
              <a:rPr lang="ko-KR" altLang="en-US" sz="1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구해놓은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z-value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곱하여 가중치가 부여된 사용일수를 새로 산출했습니다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가중치 데이터프레임과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z-value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데이터프레임을 병합하고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새로운 데이터프레임에 자치구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성별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연령대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월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column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넣어준 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각 서비스별로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z-value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와 가중치를 곱한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column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을 생성했습니다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위의 데이터프레임이 가중치와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z-value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가 병합된 거고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아래 데이터프레임이 가중치와 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z-value</a:t>
            </a: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를 곱한 가중치가 부여된 사용일수 </a:t>
            </a:r>
            <a:r>
              <a:rPr lang="ko-KR" altLang="en-US" sz="11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데이터프레임입니다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sz="1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이상으로 가중치 부분 발표를 마치겠습니다</a:t>
            </a:r>
            <a:r>
              <a:rPr lang="en-US" altLang="ko-KR" sz="11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25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07719b77c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먼저 본데이터에서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중요피처를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뽑아 현황분석과 데이터 시각화를 진행하였습니다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첫 번째 자치구별 연령대 인구 현황 그래프에 대해 설명하겠습니다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자치구별 연령대 인구 현황을 종합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녀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순으로 바 플롯을 이용해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시각화하였습니다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종합그래프를 보시면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순위가 관악구로 나타나며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대학 밀집지역인 점과 입지적인 요인들로 인해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대가 많이 거주하는 것으로 예상됩니다</a:t>
            </a:r>
            <a:endParaRPr lang="en-US" altLang="ko-KR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경제활동인구인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30~60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대는 송파구가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순위입니다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학군 및 입지적인 요인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주택 공급량 등의 이유로 주로 자녀를 두고 직장생활을 하는 경제활동인구가 선택하기 좋은 거주지로 예상됩니다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70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대의 경우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1,2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순위가 노원구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은평구로 나타납니다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.. 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요즘 </a:t>
            </a:r>
            <a:r>
              <a:rPr lang="ko-KR" altLang="en-US" sz="1500" kern="0" spc="0" dirty="0" err="1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퇴직후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조용한 서울 외곽으로 이사하는 추세이기 때문에 위치요인과 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저렴한 집값이 영향을 미쳤을 것으로 보입니다</a:t>
            </a:r>
            <a:r>
              <a:rPr lang="en-US" altLang="ko-KR" sz="1500" kern="0" spc="0" dirty="0">
                <a:solidFill>
                  <a:srgbClr val="00000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500" kern="0" spc="0" dirty="0">
              <a:solidFill>
                <a:srgbClr val="000000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8" name="Google Shape;278;g2a07719b77c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27a239e8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남성그래프의 경우 종합 그래프 분포와 비교했을 때 연령대별 거주지 선호도에 큰 차이가 없지만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노원구가 젊은 층에서 나타나는 것을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볼수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9" name="Google Shape;319;g2627a239e8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07719b77c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여성 그래프는 종합 그래프 분포와 비교했을 때 큰 차이가 없습니다</a:t>
            </a:r>
            <a:r>
              <a:rPr lang="en-US" altLang="ko-KR" sz="12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0" name="Google Shape;360;g2a07719b77c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두 번째 자치구별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평균연령대입니다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자치구별 평균연령대는 파이썬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폴리움과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제이손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라이브러리를 이용해 지도로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시각화하였습니다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성별과 상관없이 평균 연령대가 약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42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세부터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세로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큰차이가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없어 유의미한 데이터라고 볼 수 없다고 판단하였습니다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세 번째 서비스 상관관계입니다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연령대별 서비스의 상관관계를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코릴레이션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함수를 이용해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히트맵으로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나타냈습니다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높은상관관계의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기준은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0.7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이상으로 잡았습니다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시간관계상 특이점위주로 설명하겠습니다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상관관계는 표를 참고해 주시기바랍니다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먼저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20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대의 경우 모두 상관관계가 있지만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 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넷플릭스는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높은 상관관계를 띄는 서비스가 없습니다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대의 경우 쇼핑과 모든 서비스가 음의 상관관계이며 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넷플릭스도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대부분 음의 상관관계를 보입니다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  <a:tabLst/>
              <a:defRPr/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40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대는 배달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쇼핑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넷플릭스서비스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항목에서는 유의미한 상관관계가 없습니다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50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대의 배달은 높은 상관관계를 띄는 서비스가 없습니다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60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대의 배달은 모두 낮은 상관관계를 보입니다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70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대는 배달은 모든 서비스에 음의 상관관계를 보이며 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 err="1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넷플릭스는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 높은 상관관계가 없는 것으로 보입니다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이렇게 데이터 시각화를 통해 원시 데이터에서 유의미한 데이터를 추출하였습니다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이상입니다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.:)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전처리를 진행하고 월별 가중치를 부여한 데이터를 이용하여 저희는 두 가지 추천 시스템 서비스를 구현하였습니다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첫번째 서비스는 월별 서비스 트렌드 기반의 고객별 맞춤형 광고 알고리즘 추천 서비스이고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 서비스는 서비스 사용일수에 따른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TOP N recommendation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기법을 이용한 서비스별 타겟 고객 및 광고 송출 서비스를 추천해주는 서비스입니다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23" name="Google Shape;5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목차는 다음과 같습니다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선정 배경 및 목표부터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소감까지 진행하겠습니다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고객별 맞춤형 광고 알고리즘 서비스는 </a:t>
            </a:r>
            <a:endParaRPr lang="en-US" altLang="ko-KR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고객의 자치구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연령대 정보를 입력하면 월별로 고객 개개인의 광고 알고리즘에 뜰 서비스를 서비스 사용일수가 높은 순으로 추천합니다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고객별로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월별로 고객의 서비스 사용일수의 순위는 다르게 나타나기 때문에 앞서 월별로 서비스 사용일수에 가중치를 부여한 데이터를 이용하여 개인별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월별에 따라 다른 추천을 제공합니다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또한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서비스별로 월별 이용추이 그래프를 함께 보여줌으로써 해당 고객이 특정 서비스에 대해 어느 달에 가장 서비스를 많이 이용하는지 알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br>
              <a:rPr lang="ko-KR" altLang="en-US" sz="1050" dirty="0"/>
            </a:br>
            <a:endParaRPr lang="ko-KR" altLang="en-US" sz="8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35" name="Google Shape;5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고객의 자치구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연령대와 같은 정보 뿐만 아니라 월별로 이렇게 서비스 사용일수의 분포가 상이하게 나타나므로</a:t>
            </a:r>
            <a:endParaRPr lang="en-US" altLang="ko-KR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월별 맞춤형 광고 서비스 추천을 진행하는 것이 이 서비스의 최종 목적입니다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ko-KR" altLang="en-US" dirty="0"/>
            </a:b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55" name="Google Shape;55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추천 시스템 서비스의 구현은 가중치가 부여된 월별 서비스별 사용일수를 이용해서</a:t>
            </a:r>
            <a:endParaRPr lang="en-US" altLang="ko-KR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특정 자치구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연령대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성별의 고객이 가장 많이 사용하는 서비스 순으로 추천을 진행할 수 있도록 진행하였습니다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자치구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연령대에 따라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300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가지의 경우의 수를 가지고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각각의 경우의 수마다 </a:t>
            </a:r>
            <a:endParaRPr lang="en-US" altLang="ko-KR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월부터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월까지의 월별 데이터가 존재하여 총 행 기준으로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2700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개의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전처리된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데이터프레임을 이용하였습니다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표를 보면 강남구에 거주하는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 여성의 서비스 사용일수 현황을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행별로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내림차순 정렬한 결과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1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월부터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5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월까지는 유튜브의 사용일수가 가장 높았고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6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월부터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9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월까지는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넷플릭스의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사용일수가 가장 높게 나타났습니다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정렬한 우선순위에 따라 서비스를 나열한 데이터프레임을 생성해보면 아래와 같이 나오고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자치구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연령대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월에 따라 서비스 사용의 우선순위가 다르게 나오는 것을 볼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dirty="0">
              <a:effectLst/>
            </a:endParaRPr>
          </a:p>
          <a:p>
            <a:pPr marL="158750" indent="0"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74" name="Google Shape;5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두번째는 서비스별 타겟 고객 및 광고 송출 서비스 추천 시스템입니다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특정 서비스를 선택하면 서비스 사용일수가 가장 많은 이용자순으로 타겟 고객을 추천하고 </a:t>
            </a:r>
            <a:endParaRPr lang="en-US" altLang="ko-KR" sz="11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587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고객 군집별로 선택한 서비스와 가장 상관관계가 높은 타 서비스를 내림차순으로 정렬하여 제공합니다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br>
              <a:rPr lang="ko-KR" altLang="en-US" dirty="0"/>
            </a:b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22" name="Google Shape;62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2a50133df_1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두번째 서비스는 기업을 타겟으로 구현한 서비스이고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예를 들어 게임회사가 새로 나온 게임 서비스의 광고를 진행하려고 할 때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게임 서비스 광고의 타겟 고객을 정하고 광고를 어느 서비스 분야의 플랫폼에 노출시켜야 할지 추천 받고 싶을 때 이를 추천하는 것이 해당 서비스의 최종 목적입니다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050" b="0" dirty="0">
              <a:effectLst/>
            </a:endParaRPr>
          </a:p>
          <a:p>
            <a:br>
              <a:rPr lang="ko-KR" altLang="en-US" sz="1050" dirty="0"/>
            </a:br>
            <a:endParaRPr lang="ko-KR" altLang="en-US" sz="8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42" name="Google Shape;642;g262a50133df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2a50133df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추천 시스템 서비스의 구현을 위해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정규화된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서비스별 사용일수 데이터를 사용하였고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각 서비스 사용일수 컬럼들을 기준으로 내림차순 정렬한 데이터프레임을 각각 생성하여 총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개 서비스에 대한 데이터프레임을 생성하였습니다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예를 들면 게임 서비스의 경우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정렬을 통해 금천구에 거주하는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 남성이 게임 서비스를 가장 많이 이용하는 고객이고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순위 타겟 고객 군집임을 알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 </a:t>
            </a:r>
            <a:endParaRPr lang="ko-KR" altLang="en-US" sz="1050" b="0" dirty="0">
              <a:effectLst/>
            </a:endParaRPr>
          </a:p>
          <a:p>
            <a:br>
              <a:rPr lang="ko-KR" altLang="en-US" sz="1050" dirty="0"/>
            </a:br>
            <a:endParaRPr lang="ko-KR" altLang="en-US" sz="8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57" name="Google Shape;657;g262a50133df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2a50133df_1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타겟 고객을 선정하고 군집별로 선택한 서비스와 다른 서비스들 간의 상관계수를 구해서 게임 광고를 송출할 타 서비스 플랫폼을 추천하도록 구현하였습니다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raw data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행정동 정보까지 포함되어 있었기 때문에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같은 자치구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연령대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성별이라도 </a:t>
            </a:r>
            <a:r>
              <a:rPr lang="ko-KR" altLang="en-US" sz="11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여러개의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데이터가 있는 점을 활용해서 상관계수를 구했습니다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위의 표는 고객별로 게임서비스와 상관관계가 높은 서비스 순으로 정렬한 표입니다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해석해보면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게임 서비스를 가장 많이 이용하는 고객 군집은 금천구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 남성인데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군집의 게임 서비스 사용은 유튜브와 가장 큰 상관관계를 띄고 있으므로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금천구 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대 남성 군집을 대상으로 게임 광고를 유튜브 플랫폼에 광고를 노출시키는 것이 가장 효과적이라고 할 수 있습니다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해당 과정을 모든 서비스별로 반복하여 시스템을 구축하였습니다</a:t>
            </a:r>
            <a:endParaRPr lang="ko-KR" altLang="en-US" sz="1050" b="0" dirty="0">
              <a:effectLst/>
            </a:endParaRPr>
          </a:p>
          <a:p>
            <a:br>
              <a:rPr lang="ko-KR" altLang="en-US" sz="1050" dirty="0"/>
            </a:br>
            <a:endParaRPr lang="ko-KR" altLang="en-US" sz="8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95" name="Google Shape;695;g262a50133df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이어서 장고파트를 소개해드리겠습니다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카테고리 보시면 프로젝트 폴더인 </a:t>
            </a:r>
            <a:r>
              <a:rPr lang="en-US" altLang="ko-KR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recommendation_system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앱폴더인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recommend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있고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templates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 위와 같은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파일이 있어 각각의 화면을 나타냅니다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필요한 엑셀파일은 로컬에서 바로 </a:t>
            </a:r>
            <a:r>
              <a:rPr lang="ko-KR" alt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불러올수있도록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동일한 위치에 </a:t>
            </a:r>
            <a:r>
              <a:rPr lang="ko-KR" alt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저장되어있습니다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1714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해당 페이지의 기능은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views.py </a:t>
            </a: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코드를 통해 구현되었는데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일관된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z-value</a:t>
            </a: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갖는 엑셀 파일을 로컬에서 불러와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POST </a:t>
            </a: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방식을 통해 사용자가 선택한 자치구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연령대 값을 받아와 데이터 프레임을 찾아 결과를 웹페이지에 출력하는 형식입니다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7064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서비스의 구조를 설명해드리자면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서비스별로 파일 경로를 연결하여 클라이언트의 요청에 맞는 파일을 가져와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by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서비스 사용일수가 많은 순서대로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sort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통해 내림차순으로 정렬을 하고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상위 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 타겟을 추천합니다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95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선정 배경입니다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 조는 유의미한 서비스가 가능한 실용성에 초점을 두었습니다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이로 인해 실생활에서 사용하는 데이터 셋에서 실용적인 서비스 위주로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엔지니어링을 진행하였습니다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목표는 설계와 시스템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구분하였습니다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설계에서 서비스 제공측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즉 저희의 로컬 서버를 이용하고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구축을 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소비자의 리소스 부담 감소와 직관적인 사용이 가능하도록 하였고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지속적인 업데이트 가능하도록 설계하였습니다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고객별 맞춤형 광고 알고리즘을 통해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개인화 구분을 실시하여 서비스에 대한 광고 우선순위 추천을 제공하고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서비스별 타겟 고객 및 광고 추천 시스템을 통해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입장에서 타겟 고객을 추천해주고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상관관계 분석을 통해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 광고 우선순위도 추천하여 보다 효율적인 광고 서비스를 제공할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atinLnBrk="1"/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 상위 타겟의 상관관계를 통한 서비스 순위별로 출력은 사용자의 자치구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성별 연령대를 서비스 사용일수가 많은 순서대로 순위를 매겨 저장하고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대상 서비스를 순위별로 저장해서 화면에 출력하는 형식입니다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이런식으로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1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어떤고객에게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광고를 하면 좋을지 추천하는 서비스를 제작해보았습니다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latinLnBrk="1"/>
            <a:r>
              <a:rPr lang="ko-KR" altLang="en-US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장고 파트 발표를 마치겠습니다</a:t>
            </a:r>
            <a:r>
              <a:rPr lang="en-US" altLang="ko-K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7235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0a0136ce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결론 및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향후과제입니다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 시스템을 통한 광고를 시행함으로써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고객은 높은 광고 만족도를 얻을 수 있을 것입니다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타겟 고객 식별 및 상관관계 분석을 통하여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광고 효율을 높이고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불필요한 광고 비용을 감소할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개별 데이터 수집 동의한 고객을 대상으로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자동화된 광고 추천 시스템까지 제공할 수 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향후과제로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더욱 많은 월의 데이터 셋을 이용하여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계절별 시계열 데이터 분석을 더욱 활용하여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변동성 파악 및 추세 예측을 진행하고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 알고리즘을 개선하여 장단기의 데이터를 제공할 수 있을 것입니다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 데이터셋에 존재하는 다양한 이동 데이터를 활용하여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타겟의 동선에 기반한 광고 송출 시스템도 구현이 가능할 것입니다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1" name="Google Shape;411;g2a0a0136ce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3718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소감입니다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다행히 모든 조원분들이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많은 회의를 다양한 소통으로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받아들여주셔서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일관된 방향으로 갈 수 있었다고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말씀해주셨습니다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아쉬운 점은 향후 진행방향에 말씀드린 것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처럼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시간적 제한으로 다루지 못한 데이터 셋의 다양한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피쳐들을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시계열과 이동 분석에 대한 니즈가 있었습니다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느낀점은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개개인별로 달라 넘어가도록 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Google Shape;5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이상으로 상부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조의 발표를 마치겠습니다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경청해주셔서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감사합니다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질의사항 있으시면 파트별로 답변 해드리겠습니다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0" name="Google Shape;4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fecffe0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6" name="Google Shape;406;g29fecffe0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사용 시스템은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같이 다양한 프로그램부터 프레임워크까지 사용하여 진행하였습니다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60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팀 구성 및 역할입니다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제가 조장으로써 가장 중요시 했던 것은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이름인 상부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조 처럼 모두 함께하는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것이였습니다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 조직이나 개별적인 실력차는 있겠지만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프로젝트를 통해 모두가 같이 공부하고 윈윈할 수 있도록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방향을 많이 고민하고 진행하였습니다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다행히 모두 열정적으로 참여해주시고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특히 프로젝트 후반부에서는 본인들의 특장점을 찾아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먼저 방향을 제시해주시고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파트별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업무 분담으로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완성도 높은 프로젝트를 진행할 수 있었습니다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수행일정입니다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저희는 어느정도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정제되어있는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데이터 셋을 활용하여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 분석 및 시각화와 모델링 구축에 많은 시간을 투자하였습니다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주제 및 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선정과정입니다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탐색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부터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최종 주제 선정까지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수많은 회의를 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개별 주제 및 탐색을 하여 회의를 거쳐 검토 및 선정하고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분석하여 최종 주제 선정까지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많은 의사소통 덕분에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일관된 방향으로 차질 없이 진행할 수 있었습니다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데이터는 서울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열린데이터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광장의 서울 시민생활 데이터를 사용하였습니다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서울시와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sk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텔레콤이 가명결함을 통해 추정한 서울시민의 생활특성 정보입니다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2022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월부터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2023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월까지의 데이터가 존재하며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저희는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2023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년의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 월의 데이터를 사용하였습니다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사용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피쳐는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우측과 같습니다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2a50133df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사용한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피쳐들을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통해 엔지니어링을 진행하였습니다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성별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연령대를 통해 그룹화를 진행하고 개인화 식별 및 현황분석을 하였으며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 구축에는 일상생활과 밀접한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피쳐를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사용하였고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가나다 순으로 정리를 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단위가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밸류인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넷플릭스와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유튜브 서비스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사용일수와이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통일을 위해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스탠다드스칼러를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이용하여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나머지 서비스 또한 정규화를 진행하여 단위통일을 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현황분석은 그룹화 및 개인화 데이터를 이용하여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총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개지 분야를 진행하였습니다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고객입장에서 현황에 대해 직관적으로 이해할 수 있도록 하였습니다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정확도 높은 서비스 제공을 위하여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개의 개인화 데이터의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z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밸류에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가중치를 반영하여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최종 순위를 월별로 산정하여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보다 풍부한 데이터로 고객 의사 결정에 도움을 주었습니다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 발표는 김수연님이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이어가게습니다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Google Shape;467;g262a50133df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751BA-C2CF-B99E-A40F-709BAABEE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B6C05-B4D0-4BC5-3494-35FCC9BE8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9ED57-828C-13E8-7620-F9F20AC0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6AC49-F78A-AE64-D340-6FAAC90E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6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98150-8019-75AD-7B72-8F5EBF16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ED4AE4-734C-4EBA-8581-9D0955092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0F29F-47E4-80E1-5027-F6B10583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6B0C71-8B37-1C6C-52A6-1694E92B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9340-D07C-BC0A-B991-20B193A2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831CE-D902-E48A-B74F-3DA976ACE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64B7A-EBAD-D519-9967-BB4ED3366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D430D-918C-D891-F536-6731FF61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E7C0C-7179-A362-87F6-80B046CA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355D3-A59B-0BF6-66FB-15B70ECA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표지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9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318AF-889D-5171-15D7-8D36A753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690B8-B9FE-78CD-7467-3DB54AAF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B222B-C8E7-0A62-3D9B-3150E8D9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F1C2-8AA5-B2B5-66E3-512AAD8B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2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BFD6B-187A-12A6-0C2F-AC7CC181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70404-4824-6DE2-CE9B-CC162427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53738-B318-DE55-369C-BAA8DD4C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1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5F825-286E-BA9D-6BBB-6AF9C90B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7096-F8B6-D5D0-EC10-E4B3E3C10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54093-B420-0579-05FF-C79D3928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7FC8A-002F-000B-10D8-01E5C49E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918B9-395B-9BE6-20B8-2CEEC98F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2851E-47FB-C54F-4ACF-F321D66C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2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56244-3BE3-DEDB-9D60-1E539E11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39F94-23BA-B5C3-7EA2-1C586F3A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562AA-CA68-2DE2-2ACE-D7F837880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68811B-7487-EAC0-D1FE-5CC1DF77C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3C096B-2257-F06E-6532-C49469DEC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DD9DDD-0704-40EB-701F-D81EBB24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9F5EE6-3771-4265-0ABB-41B6C89A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25E827-93EA-6F63-E15B-04FAE4E2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C840D-85F7-687A-FF9E-E241483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85456D-804A-CD86-1B1E-D4FB82AE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847AA2-3C87-46F1-D3BC-F1985FCD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B7228-05E8-8BFC-F3B0-8A6EF37A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7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F67A53-8353-DDFB-C89A-D2C5F67C1D63}"/>
              </a:ext>
            </a:extLst>
          </p:cNvPr>
          <p:cNvSpPr/>
          <p:nvPr userDrawn="1"/>
        </p:nvSpPr>
        <p:spPr>
          <a:xfrm flipV="1">
            <a:off x="-1" y="9828764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871CA-3122-1086-7D0D-1A23BA2CFD1C}"/>
              </a:ext>
            </a:extLst>
          </p:cNvPr>
          <p:cNvSpPr txBox="1"/>
          <p:nvPr userDrawn="1"/>
        </p:nvSpPr>
        <p:spPr>
          <a:xfrm>
            <a:off x="4582623" y="9828764"/>
            <a:ext cx="9122754" cy="356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1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통신 데이터를 활용한 서비스 패턴 분석 및 우선순위 기반 광고 추천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3EEF6-33A8-6836-CAE0-4848ABB58695}"/>
              </a:ext>
            </a:extLst>
          </p:cNvPr>
          <p:cNvSpPr txBox="1"/>
          <p:nvPr userDrawn="1"/>
        </p:nvSpPr>
        <p:spPr>
          <a:xfrm>
            <a:off x="8665790" y="9828764"/>
            <a:ext cx="91227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00000000-1234-1234-1234-123412341234}" type="slidenum">
              <a:rPr lang="en-US" altLang="ko-KR" sz="1500" b="1" smtClean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/>
              <a:t>‹#›</a:t>
            </a:fld>
            <a:r>
              <a:rPr lang="en-US" altLang="ko-KR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34</a:t>
            </a:r>
          </a:p>
        </p:txBody>
      </p:sp>
    </p:spTree>
    <p:extLst>
      <p:ext uri="{BB962C8B-B14F-4D97-AF65-F5344CB8AC3E}">
        <p14:creationId xmlns:p14="http://schemas.microsoft.com/office/powerpoint/2010/main" val="348972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41886-15E4-03C7-5F81-B2F761CE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EC18-A3D5-819F-AFF9-08D60F32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45A7F-997D-6321-DB43-7BBECA928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6A5C8-B233-670F-67E0-CF6FB9D5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AB6E5-41F2-9932-3430-5511FB83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1A2E33-AD58-970D-40EB-DE101A4B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9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5F3E3-F993-C28F-D527-5E044989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35C290-9F86-47C5-73F2-9F329B33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085DA-D8A6-3148-E727-95671329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4DBDD-DCF3-5029-ADF6-E382EC68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CD801-E13D-0321-C47B-F18B8996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E7A2D-0AF4-F41B-4DF9-85F31614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49355E-267A-89E8-5B04-F6AB7A3F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FD0AD4-DD90-FF1B-677D-D9FF8A174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0622-7031-B6AC-0E80-39C99CDB0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5C3A4-DFDC-9EA2-D37D-5623ADFED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5B1CE-37E6-C5FF-4983-0FB05534A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</p:sldLayoutIdLst>
  <p:hf sldNum="0"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28318" b="6336"/>
          <a:stretch/>
        </p:blipFill>
        <p:spPr>
          <a:xfrm>
            <a:off x="0" y="4841917"/>
            <a:ext cx="18288000" cy="54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222375" y="2283288"/>
            <a:ext cx="15878662" cy="184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통신</a:t>
            </a:r>
            <a:r>
              <a:rPr lang="en-US" sz="4000" b="1" i="0" u="none" strike="noStrike" cap="none" dirty="0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데이터를</a:t>
            </a:r>
            <a:r>
              <a:rPr lang="en-US" sz="4000" b="1" i="0" u="none" strike="noStrike" cap="none" dirty="0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활용한</a:t>
            </a:r>
            <a:endParaRPr sz="4000" b="1" i="0" u="none" strike="noStrike" cap="none" dirty="0">
              <a:solidFill>
                <a:srgbClr val="D8D8D8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ko-KR" altLang="en-US" sz="55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패턴 분석 및 우선순위 기반 광고 추천 시스템</a:t>
            </a:r>
            <a:endParaRPr sz="5500" b="1" i="0" u="none" strike="noStrike" cap="none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222375" y="1097760"/>
            <a:ext cx="48387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ontserrat"/>
                <a:sym typeface="Montserrat"/>
              </a:rPr>
              <a:t>2023 semi PROJECT</a:t>
            </a:r>
            <a:endParaRPr sz="1400" b="1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87" name="Google Shape;87;p1"/>
          <p:cNvCxnSpPr>
            <a:cxnSpLocks/>
          </p:cNvCxnSpPr>
          <p:nvPr/>
        </p:nvCxnSpPr>
        <p:spPr>
          <a:xfrm>
            <a:off x="5477517" y="1650820"/>
            <a:ext cx="10017456" cy="0"/>
          </a:xfrm>
          <a:prstGeom prst="straightConnector1">
            <a:avLst/>
          </a:prstGeom>
          <a:noFill/>
          <a:ln w="476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 및 반영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4F3D4C-5770-FA3B-7EA8-EACC14F80F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263776"/>
            <a:ext cx="5897599" cy="34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D9FD32-DB1E-42BA-F333-B2147C3CD533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1" name="Google Shape;161;p9">
              <a:extLst>
                <a:ext uri="{FF2B5EF4-FFF2-40B4-BE49-F238E27FC236}">
                  <a16:creationId xmlns:a16="http://schemas.microsoft.com/office/drawing/2014/main" id="{0A5C5210-01A4-70CB-2A53-7478D65ECB58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EC64FE1D-922B-B1D0-CE00-E7298B01EA63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511C3D-DD03-1080-CBAA-F52006B0EF0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5F52E80-F953-9045-3A65-BE617CCA80D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6044675"/>
            <a:ext cx="5897600" cy="34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0F2AB-8DCC-8C88-5102-B5E3AE3D2FC7}"/>
              </a:ext>
            </a:extLst>
          </p:cNvPr>
          <p:cNvSpPr txBox="1"/>
          <p:nvPr/>
        </p:nvSpPr>
        <p:spPr>
          <a:xfrm>
            <a:off x="7705725" y="2810125"/>
            <a:ext cx="10079038" cy="295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가중치를 주는 이유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단순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기반한 추천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아닌 </a:t>
            </a:r>
            <a:r>
              <a:rPr lang="ko-KR" alt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가중치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부여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더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정확한 추천시스템을 개발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하기 위함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과정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1.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파일에 ‘월’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1~9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 파일을 하나의 </a:t>
            </a:r>
            <a:r>
              <a:rPr lang="en-US" altLang="ko-KR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병합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성별을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M,F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변환하고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연령대를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단위로 변경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만 지정하는 </a:t>
            </a:r>
            <a:r>
              <a:rPr lang="ko-KR" altLang="en-US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함수 생성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4. [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별로 묶어서 각 서비스 사용일수의 합계 구하기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CD68BF6D-B300-F9A9-2927-F941F67F796F}"/>
              </a:ext>
            </a:extLst>
          </p:cNvPr>
          <p:cNvSpPr txBox="1"/>
          <p:nvPr/>
        </p:nvSpPr>
        <p:spPr>
          <a:xfrm>
            <a:off x="7705724" y="2263776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</a:t>
            </a:r>
            <a:r>
              <a:rPr lang="ko-KR" altLang="en-US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CD3538-829D-6521-1609-103786C1078C}"/>
              </a:ext>
            </a:extLst>
          </p:cNvPr>
          <p:cNvSpPr/>
          <p:nvPr/>
        </p:nvSpPr>
        <p:spPr>
          <a:xfrm>
            <a:off x="1222374" y="5855226"/>
            <a:ext cx="1656238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0FB30-A830-B7AA-3B1A-624073BD8817}"/>
              </a:ext>
            </a:extLst>
          </p:cNvPr>
          <p:cNvSpPr txBox="1"/>
          <p:nvPr/>
        </p:nvSpPr>
        <p:spPr>
          <a:xfrm>
            <a:off x="7705725" y="6591024"/>
            <a:ext cx="10079038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가중치 산정 방식</a:t>
            </a:r>
            <a:endParaRPr lang="en-US" altLang="ko-KR" sz="1800" b="1" i="0" u="none" strike="no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서비스의 해당 월 사용일수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월별 총 평균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(1~9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사용일수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과정</a:t>
            </a:r>
            <a:endParaRPr lang="ko-KR" altLang="en-US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-&gt; for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문을 이용하여 가중치를 구한 후 삽입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2.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월별 총 평균 구하기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별로 해당 월 사용일수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월별 총 평균을 구해서 가중치 생성 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161;p9">
            <a:extLst>
              <a:ext uri="{FF2B5EF4-FFF2-40B4-BE49-F238E27FC236}">
                <a16:creationId xmlns:a16="http://schemas.microsoft.com/office/drawing/2014/main" id="{DE5CB54B-F362-1D26-050F-37AB071FD778}"/>
              </a:ext>
            </a:extLst>
          </p:cNvPr>
          <p:cNvSpPr txBox="1"/>
          <p:nvPr/>
        </p:nvSpPr>
        <p:spPr>
          <a:xfrm>
            <a:off x="7705724" y="6044675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AB9B4AD8-ACF6-56EF-686F-E282C9092B0E}"/>
              </a:ext>
            </a:extLst>
          </p:cNvPr>
          <p:cNvSpPr txBox="1"/>
          <p:nvPr/>
        </p:nvSpPr>
        <p:spPr>
          <a:xfrm>
            <a:off x="1222405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발표자 </a:t>
            </a:r>
            <a:r>
              <a:rPr lang="en-US" altLang="ko-KR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김수연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689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8A69F4-558B-726E-9EE9-B80918948E3A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CDDF8640-F1B4-EE16-D025-647BE3B699CB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84D4AD25-5A0D-728B-BB1E-D6862E84AB8F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91FCCF-F77B-C282-1392-2CDC37E6C58B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5DCB1-0B66-8EA4-CC76-43572573D38A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전처리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 변환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preprocessing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].replace({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'F'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},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inplace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True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10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단위 연령대로 적용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]//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*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df.reset_index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사용할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columns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 사용일수’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return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 = preprocessing(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combined_df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month.groupby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]).sum().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reset_index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sort_values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(by=[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C511FC-2A20-4B5F-7DC0-9E193DAC4ACF}"/>
              </a:ext>
            </a:extLst>
          </p:cNvPr>
          <p:cNvSpPr/>
          <p:nvPr/>
        </p:nvSpPr>
        <p:spPr>
          <a:xfrm>
            <a:off x="12384763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반영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z_value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region_sex_age_services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pd.merge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(weight,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z_value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how=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on=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새로운 데이터프레임 생성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service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_x'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*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_y'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AF1697-B0CD-7F13-C42E-A1528A119B7F}"/>
              </a:ext>
            </a:extLst>
          </p:cNvPr>
          <p:cNvSpPr/>
          <p:nvPr/>
        </p:nvSpPr>
        <p:spPr>
          <a:xfrm>
            <a:off x="6803569" y="2263775"/>
            <a:ext cx="5400000" cy="7200900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산정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weight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 총 평균을 월 데이터로 나눠주기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range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300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month.iloc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0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region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sex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name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{name}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{name}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df.mean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새로운 데이터프레임으로 생성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weight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pd.concat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([weight,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9" name="Google Shape;161;p9">
            <a:extLst>
              <a:ext uri="{FF2B5EF4-FFF2-40B4-BE49-F238E27FC236}">
                <a16:creationId xmlns:a16="http://schemas.microsoft.com/office/drawing/2014/main" id="{DF385039-AE5D-40F1-8044-2F54BD95967E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</a:t>
            </a:r>
            <a:r>
              <a:rPr lang="ko-KR" alt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산정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반영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 및 반영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995B92-B156-A8EE-9CDB-35636E5D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2263775"/>
            <a:ext cx="7207250" cy="2352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0285DCE-6425-9FB8-DC66-638F2E1E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5625795"/>
            <a:ext cx="7263630" cy="2047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648496-DADA-F0B1-677E-9DD9301F2BD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Google Shape;161;p9">
              <a:extLst>
                <a:ext uri="{FF2B5EF4-FFF2-40B4-BE49-F238E27FC236}">
                  <a16:creationId xmlns:a16="http://schemas.microsoft.com/office/drawing/2014/main" id="{346C1F6E-85AC-378F-3A98-6882358E8D7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A6D0345-3663-7961-12D0-10BA7C836EA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2C31F8-1151-9CF2-C4BB-19E769DB8DFF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2FE92-9196-6FAE-7D5D-DF04C48B29CF}"/>
              </a:ext>
            </a:extLst>
          </p:cNvPr>
          <p:cNvSpPr txBox="1"/>
          <p:nvPr/>
        </p:nvSpPr>
        <p:spPr>
          <a:xfrm>
            <a:off x="9244522" y="2810125"/>
            <a:ext cx="8540241" cy="3414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방식</a:t>
            </a:r>
            <a:endParaRPr lang="ko-KR" altLang="en-US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000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 산출한 가중치 * 원래 구해 놓은 </a:t>
            </a:r>
            <a:r>
              <a:rPr lang="en-US" altLang="ko-KR" sz="2000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endParaRPr lang="ko-KR" altLang="en-US" b="1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1.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이용하여 병합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2.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병합된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서비스별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가중치를 곱한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1;p9">
            <a:extLst>
              <a:ext uri="{FF2B5EF4-FFF2-40B4-BE49-F238E27FC236}">
                <a16:creationId xmlns:a16="http://schemas.microsoft.com/office/drawing/2014/main" id="{E54A9F6F-EE3C-976C-C3F6-ABB8E699106C}"/>
              </a:ext>
            </a:extLst>
          </p:cNvPr>
          <p:cNvSpPr txBox="1"/>
          <p:nvPr/>
        </p:nvSpPr>
        <p:spPr>
          <a:xfrm>
            <a:off x="9244521" y="2263776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반영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Google Shape;161;p9">
            <a:extLst>
              <a:ext uri="{FF2B5EF4-FFF2-40B4-BE49-F238E27FC236}">
                <a16:creationId xmlns:a16="http://schemas.microsoft.com/office/drawing/2014/main" id="{848D28AE-B6B7-51F8-D2DB-ABCC5A38A313}"/>
              </a:ext>
            </a:extLst>
          </p:cNvPr>
          <p:cNvSpPr txBox="1"/>
          <p:nvPr/>
        </p:nvSpPr>
        <p:spPr>
          <a:xfrm>
            <a:off x="-5269" y="4633301"/>
            <a:ext cx="843489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서비스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_X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가중치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_Y : 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기존 </a:t>
            </a:r>
            <a:r>
              <a:rPr lang="en-US" altLang="ko-KR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Z_value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Google Shape;161;p9">
            <a:extLst>
              <a:ext uri="{FF2B5EF4-FFF2-40B4-BE49-F238E27FC236}">
                <a16:creationId xmlns:a16="http://schemas.microsoft.com/office/drawing/2014/main" id="{13B86660-56FD-5825-FE89-8BDF253D2906}"/>
              </a:ext>
            </a:extLst>
          </p:cNvPr>
          <p:cNvSpPr txBox="1"/>
          <p:nvPr/>
        </p:nvSpPr>
        <p:spPr>
          <a:xfrm>
            <a:off x="51111" y="7685956"/>
            <a:ext cx="843489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가중치 적용 후의 </a:t>
            </a:r>
            <a:r>
              <a:rPr lang="en-US" altLang="ko-KR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Z_value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6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g2a07719b77c_7_26"/>
          <p:cNvGraphicFramePr/>
          <p:nvPr>
            <p:extLst>
              <p:ext uri="{D42A27DB-BD31-4B8C-83A1-F6EECF244321}">
                <p14:modId xmlns:p14="http://schemas.microsoft.com/office/powerpoint/2010/main" val="1461518288"/>
              </p:ext>
            </p:extLst>
          </p:nvPr>
        </p:nvGraphicFramePr>
        <p:xfrm>
          <a:off x="2259341" y="5410977"/>
          <a:ext cx="5492923" cy="4053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종합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b="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85" name="Google Shape;285;g2a07719b77c_7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92" name="Google Shape;292;g2a07719b77c_7_26"/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8C72CC-C8AD-8B54-DEF6-27E2A25B74D4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EB37E7-6894-6618-6468-4617A55844F1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2914D7A5-AF5B-3E6F-8924-F7351275555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BD450640-DECA-F018-61BC-48246B5FE7B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457716ED-B6FF-CAED-719B-BA0BFDA1ED89}"/>
              </a:ext>
            </a:extLst>
          </p:cNvPr>
          <p:cNvSpPr txBox="1"/>
          <p:nvPr/>
        </p:nvSpPr>
        <p:spPr>
          <a:xfrm>
            <a:off x="505904" y="970963"/>
            <a:ext cx="80482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i="0" u="none" strike="noStrike" cap="none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종합</a:t>
            </a:r>
            <a:endParaRPr sz="3000" b="1" i="0" u="none" strike="noStrike" cap="none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284" name="Google Shape;284;g2a07719b77c_7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230" y="2278796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pic>
        <p:nvPicPr>
          <p:cNvPr id="288" name="Google Shape;288;g2a07719b77c_7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4763" y="4695741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2" name="Google Shape;292;g2a07719b77c_7_26">
            <a:extLst>
              <a:ext uri="{FF2B5EF4-FFF2-40B4-BE49-F238E27FC236}">
                <a16:creationId xmlns:a16="http://schemas.microsoft.com/office/drawing/2014/main" id="{4C354300-C73E-6833-4978-A13B4B541FF0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86" name="Google Shape;286;g2a07719b77c_7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9230" y="4701736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pic>
        <p:nvPicPr>
          <p:cNvPr id="289" name="Google Shape;289;g2a07719b77c_7_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64763" y="7118680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9" name="Google Shape;292;g2a07719b77c_7_26">
            <a:extLst>
              <a:ext uri="{FF2B5EF4-FFF2-40B4-BE49-F238E27FC236}">
                <a16:creationId xmlns:a16="http://schemas.microsoft.com/office/drawing/2014/main" id="{27646777-21B4-6FF6-F206-85F67639E4CF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87" name="Google Shape;287;g2a07719b77c_7_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62" name="Google Shape;292;g2a07719b77c_7_26">
            <a:extLst>
              <a:ext uri="{FF2B5EF4-FFF2-40B4-BE49-F238E27FC236}">
                <a16:creationId xmlns:a16="http://schemas.microsoft.com/office/drawing/2014/main" id="{40485916-0595-5864-C7FC-F7D5FC1F48B2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63" name="Google Shape;292;g2a07719b77c_7_26">
            <a:extLst>
              <a:ext uri="{FF2B5EF4-FFF2-40B4-BE49-F238E27FC236}">
                <a16:creationId xmlns:a16="http://schemas.microsoft.com/office/drawing/2014/main" id="{54F29E38-1142-6A89-7614-8F282CB493C8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64" name="Google Shape;292;g2a07719b77c_7_26">
            <a:extLst>
              <a:ext uri="{FF2B5EF4-FFF2-40B4-BE49-F238E27FC236}">
                <a16:creationId xmlns:a16="http://schemas.microsoft.com/office/drawing/2014/main" id="{8D854AA5-C837-3BA5-D950-EF374707C2B3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1C8E-A40D-B1AA-D268-678A74F0B182}"/>
              </a:ext>
            </a:extLst>
          </p:cNvPr>
          <p:cNvSpPr txBox="1"/>
          <p:nvPr/>
        </p:nvSpPr>
        <p:spPr>
          <a:xfrm>
            <a:off x="1611222" y="2279605"/>
            <a:ext cx="67891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관악구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대가 가장 많이 거주하는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상대적으로 저렴한 주거비용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강남 지역의 출퇴근 용이한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입지적인 요인들로 인한 것으로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D8E2F3"/>
                </a:highlight>
                <a:latin typeface="Malgun Gothic"/>
                <a:ea typeface="Malgun Gothic"/>
                <a:cs typeface="Malgun Gothic"/>
                <a:sym typeface="Malgun Gothic"/>
              </a:rPr>
              <a:t>송파구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경제 활동 인구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(30~60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가장 많이 거주하는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학군 및 입지적인 요인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주택 공급량 등의 이유로 예상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자녀를 두고 직장 생활을 하는 경제 활동 인구가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선택하기 좋은 거주지로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E1EFD8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노원구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70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 노령인구가 많은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퇴직 후 서울 외곽의 조용한 위치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집값 등의 이유가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영향을 미쳤을 것으로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61;p9">
            <a:extLst>
              <a:ext uri="{FF2B5EF4-FFF2-40B4-BE49-F238E27FC236}">
                <a16:creationId xmlns:a16="http://schemas.microsoft.com/office/drawing/2014/main" id="{E945EC89-0A41-4BF0-43CC-CEC0D2883A5D}"/>
              </a:ext>
            </a:extLst>
          </p:cNvPr>
          <p:cNvSpPr txBox="1"/>
          <p:nvPr/>
        </p:nvSpPr>
        <p:spPr>
          <a:xfrm>
            <a:off x="1222405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발표자 </a:t>
            </a:r>
            <a:r>
              <a:rPr lang="en-US" altLang="ko-KR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최수정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2627a239e8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230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6" name="Google Shape;326;g2627a239e8a_4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7" name="Google Shape;327;g2627a239e8a_4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4763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8" name="Google Shape;328;g2627a239e8a_4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9" name="Google Shape;329;g2627a239e8a_4_16"/>
          <p:cNvPicPr preferRelativeResize="0"/>
          <p:nvPr/>
        </p:nvPicPr>
        <p:blipFill rotWithShape="1">
          <a:blip r:embed="rId7">
            <a:alphaModFix/>
          </a:blip>
          <a:srcRect l="871" b="1797"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31" name="Google Shape;331;g2627a239e8a_4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230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125715D-9B59-36D3-B21F-88664FC742DB}"/>
              </a:ext>
            </a:extLst>
          </p:cNvPr>
          <p:cNvSpPr txBox="1"/>
          <p:nvPr/>
        </p:nvSpPr>
        <p:spPr>
          <a:xfrm>
            <a:off x="505904" y="970963"/>
            <a:ext cx="80430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i="0" u="none" strike="noStrike" cap="none" dirty="0">
                <a:solidFill>
                  <a:srgbClr val="1672B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남성</a:t>
            </a:r>
          </a:p>
        </p:txBody>
      </p:sp>
      <p:graphicFrame>
        <p:nvGraphicFramePr>
          <p:cNvPr id="7" name="Google Shape;290;g2a07719b77c_7_26">
            <a:extLst>
              <a:ext uri="{FF2B5EF4-FFF2-40B4-BE49-F238E27FC236}">
                <a16:creationId xmlns:a16="http://schemas.microsoft.com/office/drawing/2014/main" id="{49C6708A-C047-5106-E8D4-B2B9DECF7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613074"/>
              </p:ext>
            </p:extLst>
          </p:nvPr>
        </p:nvGraphicFramePr>
        <p:xfrm>
          <a:off x="2259341" y="5143500"/>
          <a:ext cx="5492923" cy="4332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1672B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남성</a:t>
                      </a:r>
                      <a:endParaRPr sz="2000" b="1" u="none" strike="noStrike" cap="none" dirty="0">
                        <a:solidFill>
                          <a:srgbClr val="1672B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Google Shape;292;g2a07719b77c_7_26">
            <a:extLst>
              <a:ext uri="{FF2B5EF4-FFF2-40B4-BE49-F238E27FC236}">
                <a16:creationId xmlns:a16="http://schemas.microsoft.com/office/drawing/2014/main" id="{673AA170-5C50-7C85-DAD3-7CD5466DD772}"/>
              </a:ext>
            </a:extLst>
          </p:cNvPr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292;g2a07719b77c_7_26">
            <a:extLst>
              <a:ext uri="{FF2B5EF4-FFF2-40B4-BE49-F238E27FC236}">
                <a16:creationId xmlns:a16="http://schemas.microsoft.com/office/drawing/2014/main" id="{B55285AE-7560-D432-2F35-686B27021BBA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292;g2a07719b77c_7_26">
            <a:extLst>
              <a:ext uri="{FF2B5EF4-FFF2-40B4-BE49-F238E27FC236}">
                <a16:creationId xmlns:a16="http://schemas.microsoft.com/office/drawing/2014/main" id="{900EFEED-68D1-FC59-7D9B-EFD3BEC004C5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292;g2a07719b77c_7_26">
            <a:extLst>
              <a:ext uri="{FF2B5EF4-FFF2-40B4-BE49-F238E27FC236}">
                <a16:creationId xmlns:a16="http://schemas.microsoft.com/office/drawing/2014/main" id="{D9EF409E-1EDA-69AF-486C-663F50A5160B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292;g2a07719b77c_7_26">
            <a:extLst>
              <a:ext uri="{FF2B5EF4-FFF2-40B4-BE49-F238E27FC236}">
                <a16:creationId xmlns:a16="http://schemas.microsoft.com/office/drawing/2014/main" id="{39B2EA93-3636-2FBB-22E1-9705C5BAF889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9" name="Google Shape;292;g2a07719b77c_7_26">
            <a:extLst>
              <a:ext uri="{FF2B5EF4-FFF2-40B4-BE49-F238E27FC236}">
                <a16:creationId xmlns:a16="http://schemas.microsoft.com/office/drawing/2014/main" id="{1E48D6C8-BB38-57AC-76CA-67CD86B55C41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3DC6F9-A63E-1AE8-9753-A559ABBA4B62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C78C90-6432-5ACB-A2FE-EFC4CE985F1C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682A87BC-9ACB-CE83-1FA6-55368BB8EDA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9CF3E5A2-7CC2-CBB7-0984-57012F3C124C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E0352-104E-84F3-1F83-6B4E90505905}"/>
              </a:ext>
            </a:extLst>
          </p:cNvPr>
          <p:cNvSpPr txBox="1"/>
          <p:nvPr/>
        </p:nvSpPr>
        <p:spPr>
          <a:xfrm>
            <a:off x="1611222" y="2279605"/>
            <a:ext cx="6789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노원구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남성의 거주 선호도가 종합 그래프와 비교 시 더 젊은 층에서 보임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그 외 지역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남녀 종합 분포와 비교 시 연령대별 거주지 선호도 큰 차이 없음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a07719b77c_7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3" name="Google Shape;363;g2a07719b77c_7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4763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4" name="Google Shape;364;g2a07719b77c_7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9230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5" name="Google Shape;365;g2a07719b77c_7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6" name="Google Shape;366;g2a07719b77c_7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7" name="Google Shape;367;g2a07719b77c_7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230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0E81232A-26E4-A649-6F66-F2F3994915B2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dirty="0">
                <a:solidFill>
                  <a:srgbClr val="DC494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aphicFrame>
        <p:nvGraphicFramePr>
          <p:cNvPr id="8" name="Google Shape;290;g2a07719b77c_7_26">
            <a:extLst>
              <a:ext uri="{FF2B5EF4-FFF2-40B4-BE49-F238E27FC236}">
                <a16:creationId xmlns:a16="http://schemas.microsoft.com/office/drawing/2014/main" id="{A2714E35-F18D-635C-70CE-9BAA5ACBE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6639857"/>
              </p:ext>
            </p:extLst>
          </p:nvPr>
        </p:nvGraphicFramePr>
        <p:xfrm>
          <a:off x="2259341" y="5143500"/>
          <a:ext cx="5492923" cy="43130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DC494A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여성</a:t>
                      </a:r>
                      <a:endParaRPr sz="2000" b="1" u="none" strike="noStrike" cap="none" dirty="0">
                        <a:solidFill>
                          <a:srgbClr val="DC494A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Google Shape;292;g2a07719b77c_7_26">
            <a:extLst>
              <a:ext uri="{FF2B5EF4-FFF2-40B4-BE49-F238E27FC236}">
                <a16:creationId xmlns:a16="http://schemas.microsoft.com/office/drawing/2014/main" id="{286E2527-A637-D803-528B-A12513EB86D3}"/>
              </a:ext>
            </a:extLst>
          </p:cNvPr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292;g2a07719b77c_7_26">
            <a:extLst>
              <a:ext uri="{FF2B5EF4-FFF2-40B4-BE49-F238E27FC236}">
                <a16:creationId xmlns:a16="http://schemas.microsoft.com/office/drawing/2014/main" id="{972BFF1D-CECF-E46D-9E19-1A7819CCA568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Google Shape;292;g2a07719b77c_7_26">
            <a:extLst>
              <a:ext uri="{FF2B5EF4-FFF2-40B4-BE49-F238E27FC236}">
                <a16:creationId xmlns:a16="http://schemas.microsoft.com/office/drawing/2014/main" id="{B177B197-F3EE-FABE-FA0C-6B8805B12BA2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292;g2a07719b77c_7_26">
            <a:extLst>
              <a:ext uri="{FF2B5EF4-FFF2-40B4-BE49-F238E27FC236}">
                <a16:creationId xmlns:a16="http://schemas.microsoft.com/office/drawing/2014/main" id="{76EB1F46-277D-E6C6-ADFA-C5AAAE4145B8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292;g2a07719b77c_7_26">
            <a:extLst>
              <a:ext uri="{FF2B5EF4-FFF2-40B4-BE49-F238E27FC236}">
                <a16:creationId xmlns:a16="http://schemas.microsoft.com/office/drawing/2014/main" id="{6F5ECFB1-6934-1500-2EA1-9258D1ABE416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292;g2a07719b77c_7_26">
            <a:extLst>
              <a:ext uri="{FF2B5EF4-FFF2-40B4-BE49-F238E27FC236}">
                <a16:creationId xmlns:a16="http://schemas.microsoft.com/office/drawing/2014/main" id="{8B58D09A-CCD8-50D2-5256-220FBE63FD65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C7BA47-D65F-4A05-A63F-24E6179AAD2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1661CE-3199-4527-C064-43E745022EB9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1641FAAD-4C6C-9BA8-37C7-F723CA93AF5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3ECC2B0-3492-BE4D-D7E9-E7F4DDB4811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FB4AB1-E5E4-1B95-5A3E-F530776281A4}"/>
              </a:ext>
            </a:extLst>
          </p:cNvPr>
          <p:cNvSpPr txBox="1"/>
          <p:nvPr/>
        </p:nvSpPr>
        <p:spPr>
          <a:xfrm>
            <a:off x="1611222" y="2279605"/>
            <a:ext cx="6789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전체 자치구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남녀 종합 분포와 비교 시 연령대별 거주지 선호도 큰 차이 없음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"/>
          <p:cNvPicPr preferRelativeResize="0"/>
          <p:nvPr/>
        </p:nvPicPr>
        <p:blipFill>
          <a:blip r:embed="rId3"/>
          <a:srcRect/>
          <a:stretch/>
        </p:blipFill>
        <p:spPr>
          <a:xfrm>
            <a:off x="6978462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88" name="Google Shape;388;p6"/>
          <p:cNvPicPr preferRelativeResize="0"/>
          <p:nvPr/>
        </p:nvPicPr>
        <p:blipFill>
          <a:blip r:embed="rId4"/>
          <a:srcRect/>
          <a:stretch/>
        </p:blipFill>
        <p:spPr>
          <a:xfrm>
            <a:off x="12738701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89" name="Google Shape;389;p6"/>
          <p:cNvPicPr preferRelativeResize="0"/>
          <p:nvPr/>
        </p:nvPicPr>
        <p:blipFill>
          <a:blip r:embed="rId5"/>
          <a:srcRect/>
          <a:stretch/>
        </p:blipFill>
        <p:spPr>
          <a:xfrm>
            <a:off x="1218223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90" name="Google Shape;390;p6"/>
          <p:cNvSpPr txBox="1"/>
          <p:nvPr/>
        </p:nvSpPr>
        <p:spPr>
          <a:xfrm>
            <a:off x="3715275" y="2044810"/>
            <a:ext cx="11563200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성별과 상관 없이 평균 연령대는</a:t>
            </a:r>
            <a:endParaRPr lang="en-US" altLang="ko-KR" sz="250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약 </a:t>
            </a:r>
            <a:r>
              <a:rPr lang="en-US" altLang="ko-KR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42~47</a:t>
            </a: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세로 큰 차이가 없으며</a:t>
            </a:r>
            <a:endParaRPr lang="en-US" altLang="ko-KR" sz="2500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유의미한 데이터로 볼 수 없음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3FA2782-E089-2341-7809-F38E47C15900}"/>
              </a:ext>
            </a:extLst>
          </p:cNvPr>
          <p:cNvSpPr txBox="1"/>
          <p:nvPr/>
        </p:nvSpPr>
        <p:spPr>
          <a:xfrm>
            <a:off x="505905" y="970963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2A17C-4DA6-7E83-4170-2BBB408A4C9F}"/>
              </a:ext>
            </a:extLst>
          </p:cNvPr>
          <p:cNvSpPr/>
          <p:nvPr/>
        </p:nvSpPr>
        <p:spPr>
          <a:xfrm>
            <a:off x="3179660" y="9114971"/>
            <a:ext cx="1146628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8E1944-C189-63B3-0348-21E49CEC48D0}"/>
              </a:ext>
            </a:extLst>
          </p:cNvPr>
          <p:cNvSpPr/>
          <p:nvPr/>
        </p:nvSpPr>
        <p:spPr>
          <a:xfrm>
            <a:off x="8739612" y="9114971"/>
            <a:ext cx="1538514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남성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4CEB1D-1822-2398-2858-E75BA643FD2A}"/>
              </a:ext>
            </a:extLst>
          </p:cNvPr>
          <p:cNvSpPr/>
          <p:nvPr/>
        </p:nvSpPr>
        <p:spPr>
          <a:xfrm>
            <a:off x="14549412" y="9114971"/>
            <a:ext cx="1430702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8607B0-A1FA-325A-0B89-AE9ABD6DE18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F9B095-8A9B-7B48-3DE1-B6E38685B2D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161;p9">
              <a:extLst>
                <a:ext uri="{FF2B5EF4-FFF2-40B4-BE49-F238E27FC236}">
                  <a16:creationId xmlns:a16="http://schemas.microsoft.com/office/drawing/2014/main" id="{9B6805FF-DEEE-A8B2-A6E5-0ABD9EF1D1F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AC73A93-9016-8734-759F-EC80C29A0536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59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261" y="5115791"/>
            <a:ext cx="5040000" cy="4679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6"/>
          <p:cNvSpPr txBox="1"/>
          <p:nvPr/>
        </p:nvSpPr>
        <p:spPr>
          <a:xfrm>
            <a:off x="505905" y="970964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(1)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4764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6"/>
          <p:cNvSpPr txBox="1"/>
          <p:nvPr/>
        </p:nvSpPr>
        <p:spPr>
          <a:xfrm>
            <a:off x="3266989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[ 20대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9015490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[ 30대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14763992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[ 40대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6159263" y="1024513"/>
            <a:ext cx="8853750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상관계수가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“0.7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이상”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으로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Feature들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간의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관계가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높음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알 수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있다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230450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520608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3267000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740850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2793150" y="627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520608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2793150" y="6746513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2319300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1094313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854163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2319300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1001703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1094313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854163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6"/>
          <p:cNvSpPr txBox="1"/>
          <p:nvPr/>
        </p:nvSpPr>
        <p:spPr>
          <a:xfrm>
            <a:off x="8092875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8092875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6"/>
          <p:cNvSpPr txBox="1"/>
          <p:nvPr/>
        </p:nvSpPr>
        <p:spPr>
          <a:xfrm>
            <a:off x="8074613" y="57359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1001703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1382403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15765525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1429788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14297888" y="72500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13793400" y="72500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1668018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5765525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1668018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6"/>
          <p:cNvSpPr txBox="1"/>
          <p:nvPr/>
        </p:nvSpPr>
        <p:spPr>
          <a:xfrm>
            <a:off x="1668018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15765525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1382403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14328225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F7601C-B35F-4177-7734-9E3155F1DA2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818434-5C48-F11D-265D-02306BB54751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161;p9">
              <a:extLst>
                <a:ext uri="{FF2B5EF4-FFF2-40B4-BE49-F238E27FC236}">
                  <a16:creationId xmlns:a16="http://schemas.microsoft.com/office/drawing/2014/main" id="{56E72827-4703-C0BF-484F-F7888258781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DC24E35-25C4-F9B8-4938-102ACDB52751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656D9E-5EAA-96B0-9867-094CA8F11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00131"/>
              </p:ext>
            </p:extLst>
          </p:nvPr>
        </p:nvGraphicFramePr>
        <p:xfrm>
          <a:off x="2519338" y="2272040"/>
          <a:ext cx="2916873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784668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AA96A7-4618-9835-0236-767593427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27540"/>
              </p:ext>
            </p:extLst>
          </p:nvPr>
        </p:nvGraphicFramePr>
        <p:xfrm>
          <a:off x="8175650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서비스 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E55599-2C05-B845-256B-437F6353B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10925"/>
              </p:ext>
            </p:extLst>
          </p:nvPr>
        </p:nvGraphicFramePr>
        <p:xfrm>
          <a:off x="13356005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유의미한</a:t>
                      </a:r>
                      <a:endParaRPr lang="en-US" altLang="ko-KR" sz="1200" b="1" dirty="0">
                        <a:solidFill>
                          <a:srgbClr val="4472C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상관관계</a:t>
                      </a:r>
                      <a:endParaRPr lang="en-US" altLang="ko-KR" sz="1200" b="1" dirty="0">
                        <a:solidFill>
                          <a:srgbClr val="4472C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7376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803311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7376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937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59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p7"/>
          <p:cNvSpPr txBox="1"/>
          <p:nvPr/>
        </p:nvSpPr>
        <p:spPr>
          <a:xfrm>
            <a:off x="505905" y="970964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(2)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261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4764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7"/>
          <p:cNvSpPr txBox="1"/>
          <p:nvPr/>
        </p:nvSpPr>
        <p:spPr>
          <a:xfrm>
            <a:off x="3266989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[ 50대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9015490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[ 60대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4763992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[ 70대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4268550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7"/>
          <p:cNvSpPr txBox="1"/>
          <p:nvPr/>
        </p:nvSpPr>
        <p:spPr>
          <a:xfrm>
            <a:off x="5232750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4268550" y="5777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4742400" y="5777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4741238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5232750" y="7244888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0490888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10017038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10017038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14333213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10978257" y="72282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15291675" y="52630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15765525" y="5260857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16723763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15291675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15765525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16723763" y="5777138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16723763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CD86F2-922C-3B3F-18A8-CB9B4333DAC2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26035B-02FA-038B-547F-5A3581F3FA5A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975CD096-38AC-1FB0-BD0B-7695035F43B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3575FE0-4AAC-4EA8-CE1A-FE76C3090AD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2036F6-6C39-67FB-C961-C7CFD9CE7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92063"/>
              </p:ext>
            </p:extLst>
          </p:nvPr>
        </p:nvGraphicFramePr>
        <p:xfrm>
          <a:off x="2519338" y="2272040"/>
          <a:ext cx="2916873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784668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2D408B-4DE6-583C-51EB-4A8862C28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79896"/>
              </p:ext>
            </p:extLst>
          </p:nvPr>
        </p:nvGraphicFramePr>
        <p:xfrm>
          <a:off x="8175650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낮은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4496E3-830F-1F0F-9ED8-FD6AFEB0E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8322"/>
              </p:ext>
            </p:extLst>
          </p:nvPr>
        </p:nvGraphicFramePr>
        <p:xfrm>
          <a:off x="13830064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서비스 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sp>
        <p:nvSpPr>
          <p:cNvPr id="10" name="Google Shape;233;p6">
            <a:extLst>
              <a:ext uri="{FF2B5EF4-FFF2-40B4-BE49-F238E27FC236}">
                <a16:creationId xmlns:a16="http://schemas.microsoft.com/office/drawing/2014/main" id="{8FA2C414-D744-7325-0EE4-E7C9C2BEADAC}"/>
              </a:ext>
            </a:extLst>
          </p:cNvPr>
          <p:cNvSpPr txBox="1"/>
          <p:nvPr/>
        </p:nvSpPr>
        <p:spPr>
          <a:xfrm>
            <a:off x="6159263" y="1024513"/>
            <a:ext cx="8853750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상관계수가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“0.7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이상”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으로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Feature들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간의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관계가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높음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알 수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있다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2479B3-EF4E-5EA5-2EDE-87B01A9E5FC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525" name="Google Shape;525;p50"/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나눔고딕" panose="020D0604000000000000" pitchFamily="50" charset="-127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31" name="Google Shape;531;p50"/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532" name="Google Shape;532;p50"/>
          <p:cNvSpPr txBox="1"/>
          <p:nvPr/>
        </p:nvSpPr>
        <p:spPr>
          <a:xfrm>
            <a:off x="3312395" y="5439694"/>
            <a:ext cx="127632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사용일수에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따른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“Top N recommendation”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dirty="0">
              <a:latin typeface="나눔고딕" panose="020D0604000000000000" pitchFamily="50" charset="-127"/>
            </a:endParaRPr>
          </a:p>
        </p:txBody>
      </p:sp>
      <p:sp>
        <p:nvSpPr>
          <p:cNvPr id="2" name="Google Shape;532;p50">
            <a:extLst>
              <a:ext uri="{FF2B5EF4-FFF2-40B4-BE49-F238E27FC236}">
                <a16:creationId xmlns:a16="http://schemas.microsoft.com/office/drawing/2014/main" id="{E9D81E76-B9AF-BF89-1DB8-C9DC8ED246BC}"/>
              </a:ext>
            </a:extLst>
          </p:cNvPr>
          <p:cNvSpPr txBox="1"/>
          <p:nvPr/>
        </p:nvSpPr>
        <p:spPr>
          <a:xfrm>
            <a:off x="3312395" y="3001801"/>
            <a:ext cx="12763200" cy="253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endParaRPr sz="4000" b="0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8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</a:t>
            </a:r>
            <a:r>
              <a:rPr lang="en-US" sz="36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트렌드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기반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3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dirty="0">
              <a:latin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나눔고딕" panose="020D0604000000000000" pitchFamily="50" charset="-127"/>
            </a:endParaRPr>
          </a:p>
        </p:txBody>
      </p:sp>
      <p:sp>
        <p:nvSpPr>
          <p:cNvPr id="3" name="Google Shape;161;p9">
            <a:extLst>
              <a:ext uri="{FF2B5EF4-FFF2-40B4-BE49-F238E27FC236}">
                <a16:creationId xmlns:a16="http://schemas.microsoft.com/office/drawing/2014/main" id="{1398732B-50C7-A11D-36FA-4E90DBF53BEF}"/>
              </a:ext>
            </a:extLst>
          </p:cNvPr>
          <p:cNvSpPr txBox="1"/>
          <p:nvPr/>
        </p:nvSpPr>
        <p:spPr>
          <a:xfrm>
            <a:off x="1222405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발표자 </a:t>
            </a:r>
            <a:r>
              <a:rPr lang="en-US" altLang="ko-KR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정혜원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658459" y="4243221"/>
            <a:ext cx="1867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1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3658459" y="5422360"/>
            <a:ext cx="1867564" cy="0"/>
          </a:xfrm>
          <a:prstGeom prst="straightConnector1">
            <a:avLst/>
          </a:prstGeom>
          <a:noFill/>
          <a:ln w="762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94;p2"/>
          <p:cNvGrpSpPr/>
          <p:nvPr/>
        </p:nvGrpSpPr>
        <p:grpSpPr>
          <a:xfrm>
            <a:off x="9797142" y="0"/>
            <a:ext cx="8490857" cy="10286939"/>
            <a:chOff x="0" y="-38100"/>
            <a:chExt cx="2601596" cy="2747433"/>
          </a:xfrm>
        </p:grpSpPr>
        <p:sp>
          <p:nvSpPr>
            <p:cNvPr id="95" name="Google Shape;95;p2"/>
            <p:cNvSpPr/>
            <p:nvPr/>
          </p:nvSpPr>
          <p:spPr>
            <a:xfrm>
              <a:off x="0" y="0"/>
              <a:ext cx="2601596" cy="2709333"/>
            </a:xfrm>
            <a:custGeom>
              <a:avLst/>
              <a:gdLst/>
              <a:ahLst/>
              <a:cxnLst/>
              <a:rect l="l" t="t" r="r" b="b"/>
              <a:pathLst>
                <a:path w="2601596" h="2709333" extrusionOk="0">
                  <a:moveTo>
                    <a:pt x="0" y="0"/>
                  </a:moveTo>
                  <a:lnTo>
                    <a:pt x="2601596" y="0"/>
                  </a:lnTo>
                  <a:lnTo>
                    <a:pt x="26015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0" y="-38100"/>
              <a:ext cx="2601596" cy="274743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2"/>
          <p:cNvSpPr txBox="1"/>
          <p:nvPr/>
        </p:nvSpPr>
        <p:spPr>
          <a:xfrm>
            <a:off x="10203525" y="1757408"/>
            <a:ext cx="8934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203525" y="2740509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203525" y="3723611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0203525" y="470671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1220080" y="4777198"/>
            <a:ext cx="5488458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3440"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1220081" y="3794097"/>
            <a:ext cx="748800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절차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방법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		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1193805" y="2810995"/>
            <a:ext cx="34371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40"/>
              <a:buFont typeface="Arial"/>
              <a:buNone/>
            </a:pPr>
            <a:r>
              <a:rPr lang="en-US" sz="34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 </a:t>
            </a:r>
            <a:r>
              <a:rPr lang="en-US" sz="340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구성</a:t>
            </a:r>
            <a:r>
              <a:rPr lang="en-US" sz="34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0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역할</a:t>
            </a:r>
            <a:endParaRPr sz="3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1184820" y="1827897"/>
            <a:ext cx="5944491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344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배경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목표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203525" y="567476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1220065" y="5745247"/>
            <a:ext cx="5061714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및 데이터 시각화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203525" y="667291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220080" y="6743398"/>
            <a:ext cx="424852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altLang="ko-KR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</a:t>
            </a:r>
            <a:r>
              <a:rPr lang="en-US" altLang="ko-KR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모델링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0203525" y="7627138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07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1220065" y="7697623"/>
            <a:ext cx="462570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결론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향후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과제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0203525" y="8562509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08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1220079" y="8632995"/>
            <a:ext cx="4363797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소감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/>
          <p:nvPr/>
        </p:nvSpPr>
        <p:spPr>
          <a:xfrm>
            <a:off x="1366345" y="2306123"/>
            <a:ext cx="16287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입력하면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개개인의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알고리즘에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뜰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높은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순”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으로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CF3A34-746E-230F-A6E3-543349933A57}"/>
              </a:ext>
            </a:extLst>
          </p:cNvPr>
          <p:cNvGrpSpPr/>
          <p:nvPr/>
        </p:nvGrpSpPr>
        <p:grpSpPr>
          <a:xfrm>
            <a:off x="1235075" y="5580275"/>
            <a:ext cx="4320000" cy="3884400"/>
            <a:chOff x="1235075" y="4992952"/>
            <a:chExt cx="4320000" cy="3884400"/>
          </a:xfrm>
        </p:grpSpPr>
        <p:sp>
          <p:nvSpPr>
            <p:cNvPr id="544" name="Google Shape;544;p51"/>
            <p:cNvSpPr/>
            <p:nvPr/>
          </p:nvSpPr>
          <p:spPr>
            <a:xfrm>
              <a:off x="1235075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1461375" y="5261900"/>
              <a:ext cx="3847800" cy="3346800"/>
            </a:xfrm>
            <a:prstGeom prst="roundRect">
              <a:avLst>
                <a:gd name="adj" fmla="val 12491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</a:t>
              </a: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endParaRPr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월별로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사용일수에</a:t>
              </a:r>
              <a:endParaRPr lang="en-US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가중치를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부여하여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개인별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제공</a:t>
              </a:r>
              <a:endParaRPr sz="22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B4B7E2-2E11-791E-E040-94259605AF38}"/>
              </a:ext>
            </a:extLst>
          </p:cNvPr>
          <p:cNvGrpSpPr/>
          <p:nvPr/>
        </p:nvGrpSpPr>
        <p:grpSpPr>
          <a:xfrm>
            <a:off x="7349919" y="5580275"/>
            <a:ext cx="4320000" cy="3884400"/>
            <a:chOff x="6893124" y="4992952"/>
            <a:chExt cx="4320000" cy="3884400"/>
          </a:xfrm>
        </p:grpSpPr>
        <p:sp>
          <p:nvSpPr>
            <p:cNvPr id="546" name="Google Shape;546;p51"/>
            <p:cNvSpPr/>
            <p:nvPr/>
          </p:nvSpPr>
          <p:spPr>
            <a:xfrm>
              <a:off x="6893124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7129150" y="5261900"/>
              <a:ext cx="3847800" cy="3346800"/>
            </a:xfrm>
            <a:prstGeom prst="roundRect">
              <a:avLst>
                <a:gd name="adj" fmla="val 1076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데이터</a:t>
              </a: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시각화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서비스별로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이용추이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그래프</a:t>
              </a:r>
              <a:endParaRPr lang="en-US" sz="2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함께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보여줌</a:t>
              </a:r>
              <a:endParaRPr sz="22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2DFAC0-B0D8-BD1B-4701-2DBD832255D6}"/>
              </a:ext>
            </a:extLst>
          </p:cNvPr>
          <p:cNvGrpSpPr/>
          <p:nvPr/>
        </p:nvGrpSpPr>
        <p:grpSpPr>
          <a:xfrm>
            <a:off x="13464763" y="5580273"/>
            <a:ext cx="4320000" cy="3884400"/>
            <a:chOff x="13464763" y="4992950"/>
            <a:chExt cx="4320000" cy="3884400"/>
          </a:xfrm>
        </p:grpSpPr>
        <p:sp>
          <p:nvSpPr>
            <p:cNvPr id="545" name="Google Shape;545;p51"/>
            <p:cNvSpPr/>
            <p:nvPr/>
          </p:nvSpPr>
          <p:spPr>
            <a:xfrm>
              <a:off x="13464763" y="4992950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13700863" y="5261900"/>
              <a:ext cx="3847800" cy="3346800"/>
            </a:xfrm>
            <a:prstGeom prst="roundRect">
              <a:avLst>
                <a:gd name="adj" fmla="val 885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기대효과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개인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맞춤형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추천으로</a:t>
              </a:r>
              <a:endParaRPr lang="en-US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고객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만족도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와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효과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극대화</a:t>
              </a:r>
              <a:endParaRPr sz="2400" b="0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551" name="Google Shape;551;p51"/>
          <p:cNvSpPr/>
          <p:nvPr/>
        </p:nvSpPr>
        <p:spPr>
          <a:xfrm>
            <a:off x="6079897" y="70564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52" name="Google Shape;552;p51"/>
          <p:cNvSpPr/>
          <p:nvPr/>
        </p:nvSpPr>
        <p:spPr>
          <a:xfrm>
            <a:off x="12194741" y="71569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" name="Google Shape;541;p51">
            <a:extLst>
              <a:ext uri="{FF2B5EF4-FFF2-40B4-BE49-F238E27FC236}">
                <a16:creationId xmlns:a16="http://schemas.microsoft.com/office/drawing/2014/main" id="{391B13D4-2950-0C37-D9D2-DB5C97D63FF8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C5F10B-3953-8CFF-0024-C807BAAA93BE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2" name="Google Shape;525;p50">
              <a:extLst>
                <a:ext uri="{FF2B5EF4-FFF2-40B4-BE49-F238E27FC236}">
                  <a16:creationId xmlns:a16="http://schemas.microsoft.com/office/drawing/2014/main" id="{CEC33B45-7DAA-BF79-73C9-5A9D9032C279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3" name="Google Shape;526;p50">
              <a:extLst>
                <a:ext uri="{FF2B5EF4-FFF2-40B4-BE49-F238E27FC236}">
                  <a16:creationId xmlns:a16="http://schemas.microsoft.com/office/drawing/2014/main" id="{01586794-E309-9810-6103-F54EAF7F1B8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27;p50">
              <a:extLst>
                <a:ext uri="{FF2B5EF4-FFF2-40B4-BE49-F238E27FC236}">
                  <a16:creationId xmlns:a16="http://schemas.microsoft.com/office/drawing/2014/main" id="{48140E9E-207F-1B3C-2A83-2C6310821F0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31;p50">
              <a:extLst>
                <a:ext uri="{FF2B5EF4-FFF2-40B4-BE49-F238E27FC236}">
                  <a16:creationId xmlns:a16="http://schemas.microsoft.com/office/drawing/2014/main" id="{DA0C3018-B620-8BC2-A2DB-78BC693EF62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3C9068-073D-87B7-2F8C-54B50B8E938E}"/>
              </a:ext>
            </a:extLst>
          </p:cNvPr>
          <p:cNvSpPr/>
          <p:nvPr/>
        </p:nvSpPr>
        <p:spPr>
          <a:xfrm flipV="1">
            <a:off x="1230397" y="5180694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/>
        </p:nvSpPr>
        <p:spPr>
          <a:xfrm>
            <a:off x="1662614" y="2306123"/>
            <a:ext cx="16287000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뿐만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아니라</a:t>
            </a:r>
            <a:endParaRPr lang="en-US" sz="2800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사용일수의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분포가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상이”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하게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나타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따라서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진행하는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것이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목적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이다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66" name="Google Shape;56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883" y="5068404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5" name="Google Shape;56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327" y="5068412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70" name="Google Shape;57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398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8" name="Google Shape;568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8256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7" name="Google Shape;567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6114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184763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95438" y="5068404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556C4A-9B8D-F05E-CF9B-7739A48723B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0DB201E5-018F-1181-0544-B74BA1BF2473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9F2D7CEE-CC36-EBBA-B290-AE05E8F001E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6DC7B388-6932-9870-E164-6AC32542C05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BC1FB4BD-22D8-E867-980D-D9E2DDFC4C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541;p51">
            <a:extLst>
              <a:ext uri="{FF2B5EF4-FFF2-40B4-BE49-F238E27FC236}">
                <a16:creationId xmlns:a16="http://schemas.microsoft.com/office/drawing/2014/main" id="{9B867A04-A1C2-63EB-0563-944EEEF68950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A1CBAC-A827-84E5-B9D5-B4E343B25A2E}"/>
              </a:ext>
            </a:extLst>
          </p:cNvPr>
          <p:cNvSpPr/>
          <p:nvPr/>
        </p:nvSpPr>
        <p:spPr>
          <a:xfrm flipV="1">
            <a:off x="1230397" y="4855509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367EE29-D8BD-E61F-7967-4A05697B1A0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062426D4-1722-D2BE-804F-BE0F2BBA9807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B4296080-5CB0-8830-E64C-0D765F256D90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DB365AD6-7E64-2CCA-B03C-3BAA93540DE1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C65F4998-1954-FFEE-C572-9592BD85F15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541;p51">
            <a:extLst>
              <a:ext uri="{FF2B5EF4-FFF2-40B4-BE49-F238E27FC236}">
                <a16:creationId xmlns:a16="http://schemas.microsoft.com/office/drawing/2014/main" id="{147B30A3-26CA-520B-BD1A-28432D97DB32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C8E36C06-9C1E-1CE4-26A1-EB15F41F79E8}"/>
              </a:ext>
            </a:extLst>
          </p:cNvPr>
          <p:cNvGrpSpPr/>
          <p:nvPr/>
        </p:nvGrpSpPr>
        <p:grpSpPr>
          <a:xfrm>
            <a:off x="1610136" y="2027680"/>
            <a:ext cx="15784200" cy="7428108"/>
            <a:chOff x="1142467" y="2027680"/>
            <a:chExt cx="15784200" cy="7428108"/>
          </a:xfrm>
        </p:grpSpPr>
        <p:sp>
          <p:nvSpPr>
            <p:cNvPr id="584" name="Google Shape;584;p53"/>
            <p:cNvSpPr txBox="1"/>
            <p:nvPr/>
          </p:nvSpPr>
          <p:spPr>
            <a:xfrm>
              <a:off x="1142467" y="2027680"/>
              <a:ext cx="15784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가중치가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부여된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서비스별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사용일수”</a:t>
              </a:r>
              <a:r>
                <a:rPr lang="en-US" sz="24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</a:t>
              </a:r>
              <a:r>
                <a:rPr lang="en-US" sz="24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이용해</a:t>
              </a:r>
              <a:r>
                <a:rPr lang="en-US" sz="24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endParaRPr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D69F6F82-CDDB-5CEA-CE44-C46ECDDF9D33}"/>
                </a:ext>
              </a:extLst>
            </p:cNvPr>
            <p:cNvGrpSpPr/>
            <p:nvPr/>
          </p:nvGrpSpPr>
          <p:grpSpPr>
            <a:xfrm>
              <a:off x="1188368" y="3044514"/>
              <a:ext cx="15692399" cy="6411274"/>
              <a:chOff x="1877500" y="3044514"/>
              <a:chExt cx="15692399" cy="6411274"/>
            </a:xfrm>
          </p:grpSpPr>
          <p:pic>
            <p:nvPicPr>
              <p:cNvPr id="583" name="Google Shape;583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997748" y="7187938"/>
                <a:ext cx="10139099" cy="22678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585" name="Google Shape;585;p53"/>
              <p:cNvCxnSpPr>
                <a:cxnSpLocks/>
              </p:cNvCxnSpPr>
              <p:nvPr/>
            </p:nvCxnSpPr>
            <p:spPr>
              <a:xfrm>
                <a:off x="2088746" y="5570001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6" name="Google Shape;586;p53"/>
              <p:cNvCxnSpPr>
                <a:cxnSpLocks/>
              </p:cNvCxnSpPr>
              <p:nvPr/>
            </p:nvCxnSpPr>
            <p:spPr>
              <a:xfrm>
                <a:off x="3663719" y="5569977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8" name="Google Shape;588;p53"/>
              <p:cNvCxnSpPr>
                <a:cxnSpLocks/>
              </p:cNvCxnSpPr>
              <p:nvPr/>
            </p:nvCxnSpPr>
            <p:spPr>
              <a:xfrm>
                <a:off x="4086130" y="5569977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9" name="Google Shape;589;p53"/>
              <p:cNvCxnSpPr>
                <a:cxnSpLocks/>
              </p:cNvCxnSpPr>
              <p:nvPr/>
            </p:nvCxnSpPr>
            <p:spPr>
              <a:xfrm>
                <a:off x="15177518" y="5570001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0" name="Google Shape;590;p53"/>
              <p:cNvCxnSpPr>
                <a:cxnSpLocks/>
              </p:cNvCxnSpPr>
              <p:nvPr/>
            </p:nvCxnSpPr>
            <p:spPr>
              <a:xfrm>
                <a:off x="4070750" y="5664226"/>
                <a:ext cx="11106768" cy="833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94" name="Google Shape;594;p53"/>
              <p:cNvSpPr txBox="1"/>
              <p:nvPr/>
            </p:nvSpPr>
            <p:spPr>
              <a:xfrm>
                <a:off x="7165926" y="5784201"/>
                <a:ext cx="63744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3"/>
              <p:cNvSpPr/>
              <p:nvPr/>
            </p:nvSpPr>
            <p:spPr>
              <a:xfrm>
                <a:off x="15216184" y="4102700"/>
                <a:ext cx="1336800" cy="4624210"/>
              </a:xfrm>
              <a:prstGeom prst="curvedLeft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cxnSp>
            <p:nvCxnSpPr>
              <p:cNvPr id="596" name="Google Shape;596;p53"/>
              <p:cNvCxnSpPr>
                <a:cxnSpLocks/>
              </p:cNvCxnSpPr>
              <p:nvPr/>
            </p:nvCxnSpPr>
            <p:spPr>
              <a:xfrm>
                <a:off x="4582787" y="7449150"/>
                <a:ext cx="3600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7" name="Google Shape;597;p53"/>
              <p:cNvCxnSpPr>
                <a:cxnSpLocks/>
              </p:cNvCxnSpPr>
              <p:nvPr/>
            </p:nvCxnSpPr>
            <p:spPr>
              <a:xfrm>
                <a:off x="4582787" y="9426293"/>
                <a:ext cx="3600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601" name="Google Shape;601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88745" y="3044514"/>
                <a:ext cx="13048102" cy="24764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602" name="Google Shape;602;p53"/>
              <p:cNvSpPr/>
              <p:nvPr/>
            </p:nvSpPr>
            <p:spPr>
              <a:xfrm>
                <a:off x="14160500" y="3333750"/>
                <a:ext cx="963650" cy="1191253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3"/>
              <p:cNvSpPr/>
              <p:nvPr/>
            </p:nvSpPr>
            <p:spPr>
              <a:xfrm>
                <a:off x="12766150" y="4543430"/>
                <a:ext cx="1025400" cy="932859"/>
              </a:xfrm>
              <a:prstGeom prst="rect">
                <a:avLst/>
              </a:prstGeom>
              <a:noFill/>
              <a:ln w="38100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3"/>
              <p:cNvSpPr txBox="1"/>
              <p:nvPr/>
            </p:nvSpPr>
            <p:spPr>
              <a:xfrm>
                <a:off x="1877500" y="6519377"/>
                <a:ext cx="13470600" cy="800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특정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성별의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고객이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“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가장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많이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사용하는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순”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으로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추천을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진행함</a:t>
                </a:r>
                <a:endParaRPr sz="28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E8CE9B-2535-64DF-F276-42BFDF6B91D0}"/>
                  </a:ext>
                </a:extLst>
              </p:cNvPr>
              <p:cNvSpPr/>
              <p:nvPr/>
            </p:nvSpPr>
            <p:spPr>
              <a:xfrm>
                <a:off x="2088746" y="3044514"/>
                <a:ext cx="1574973" cy="249618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132D7F8-3854-B0E8-B34B-80E684E92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8745" y="5664226"/>
                <a:ext cx="15840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EC63FCA-9DD6-8464-5886-C609AC4DDB35}"/>
                  </a:ext>
                </a:extLst>
              </p:cNvPr>
              <p:cNvSpPr/>
              <p:nvPr/>
            </p:nvSpPr>
            <p:spPr>
              <a:xfrm>
                <a:off x="3704390" y="3044514"/>
                <a:ext cx="328258" cy="24762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Google Shape;586;p53">
                <a:extLst>
                  <a:ext uri="{FF2B5EF4-FFF2-40B4-BE49-F238E27FC236}">
                    <a16:creationId xmlns:a16="http://schemas.microsoft.com/office/drawing/2014/main" id="{8E0576A1-1DDC-07E8-E63A-BB86FEF6F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6126" y="5570001"/>
                <a:ext cx="0" cy="44979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F1466B-0F68-BE04-147B-808451600419}"/>
                  </a:ext>
                </a:extLst>
              </p:cNvPr>
              <p:cNvSpPr/>
              <p:nvPr/>
            </p:nvSpPr>
            <p:spPr>
              <a:xfrm>
                <a:off x="2055278" y="5819119"/>
                <a:ext cx="1640738" cy="3395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연령대에 따라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300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가지 경우의 수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EABCF9D-BD98-B320-2885-CE05ECAB4E94}"/>
                  </a:ext>
                </a:extLst>
              </p:cNvPr>
              <p:cNvCxnSpPr/>
              <p:nvPr/>
            </p:nvCxnSpPr>
            <p:spPr>
              <a:xfrm>
                <a:off x="3848100" y="6019800"/>
                <a:ext cx="330993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AEEBCA-55F9-C28C-4B22-B6A941E7194C}"/>
                  </a:ext>
                </a:extLst>
              </p:cNvPr>
              <p:cNvSpPr/>
              <p:nvPr/>
            </p:nvSpPr>
            <p:spPr>
              <a:xfrm>
                <a:off x="4032648" y="5819119"/>
                <a:ext cx="1820278" cy="359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각각의 경우의 수마다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1~9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월까지 월별 데이터 존재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815C7ED-7350-7BC6-ED07-AE83B5C6C355}"/>
                  </a:ext>
                </a:extLst>
              </p:cNvPr>
              <p:cNvSpPr/>
              <p:nvPr/>
            </p:nvSpPr>
            <p:spPr>
              <a:xfrm>
                <a:off x="4079349" y="3044514"/>
                <a:ext cx="11098169" cy="247622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52B1F1-A6C3-D840-9A0B-BE343D47EEFE}"/>
                  </a:ext>
                </a:extLst>
              </p:cNvPr>
              <p:cNvSpPr/>
              <p:nvPr/>
            </p:nvSpPr>
            <p:spPr>
              <a:xfrm>
                <a:off x="7115860" y="5819119"/>
                <a:ext cx="5016549" cy="359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300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가지 경우의 수 *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1~9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월까지 월별 데이터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=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행 기준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2700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개의 데이터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(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가중치 부여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정규화 처리된 사용일수 데이터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)</a:t>
                </a:r>
                <a:endParaRPr lang="ko-KR" altLang="en-US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388C0A8-AE5A-2E1B-3AAB-7A5CE472E911}"/>
                  </a:ext>
                </a:extLst>
              </p:cNvPr>
              <p:cNvSpPr/>
              <p:nvPr/>
            </p:nvSpPr>
            <p:spPr>
              <a:xfrm>
                <a:off x="15514621" y="5914502"/>
                <a:ext cx="2055278" cy="1000607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행별</a:t>
                </a: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사용</a:t>
                </a:r>
                <a:endParaRPr lang="en-US" altLang="ko-KR" sz="18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 우선순위를</a:t>
                </a:r>
                <a:endParaRPr lang="ko-KR" altLang="en-US" sz="1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내림차순으로 정렬</a:t>
                </a:r>
              </a:p>
            </p:txBody>
          </p:sp>
          <p:sp>
            <p:nvSpPr>
              <p:cNvPr id="31" name="Google Shape;602;p53">
                <a:extLst>
                  <a:ext uri="{FF2B5EF4-FFF2-40B4-BE49-F238E27FC236}">
                    <a16:creationId xmlns:a16="http://schemas.microsoft.com/office/drawing/2014/main" id="{1B4A228A-894C-42A9-3365-F413187B6363}"/>
                  </a:ext>
                </a:extLst>
              </p:cNvPr>
              <p:cNvSpPr/>
              <p:nvPr/>
            </p:nvSpPr>
            <p:spPr>
              <a:xfrm>
                <a:off x="6994222" y="7449150"/>
                <a:ext cx="963650" cy="1075726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76" name="Google Shape;603;p53">
                <a:extLst>
                  <a:ext uri="{FF2B5EF4-FFF2-40B4-BE49-F238E27FC236}">
                    <a16:creationId xmlns:a16="http://schemas.microsoft.com/office/drawing/2014/main" id="{9CEA4902-24C8-3F19-3355-22797E172C4A}"/>
                  </a:ext>
                </a:extLst>
              </p:cNvPr>
              <p:cNvSpPr/>
              <p:nvPr/>
            </p:nvSpPr>
            <p:spPr>
              <a:xfrm>
                <a:off x="6994222" y="8550275"/>
                <a:ext cx="963650" cy="905513"/>
              </a:xfrm>
              <a:prstGeom prst="rect">
                <a:avLst/>
              </a:prstGeom>
              <a:noFill/>
              <a:ln w="38100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1E7B14B9-3431-C27E-D817-620B1CA54E15}"/>
                  </a:ext>
                </a:extLst>
              </p:cNvPr>
              <p:cNvSpPr/>
              <p:nvPr/>
            </p:nvSpPr>
            <p:spPr>
              <a:xfrm>
                <a:off x="2852376" y="8070073"/>
                <a:ext cx="1640738" cy="7352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월에 따라 </a:t>
                </a:r>
                <a:endParaRPr lang="en-US" altLang="ko-KR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 사용의</a:t>
                </a:r>
                <a:endParaRPr lang="en-US" altLang="ko-KR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우선순위가 다르게 나옴</a:t>
                </a:r>
              </a:p>
            </p:txBody>
          </p:sp>
          <p:cxnSp>
            <p:nvCxnSpPr>
              <p:cNvPr id="607" name="직선 연결선 606">
                <a:extLst>
                  <a:ext uri="{FF2B5EF4-FFF2-40B4-BE49-F238E27FC236}">
                    <a16:creationId xmlns:a16="http://schemas.microsoft.com/office/drawing/2014/main" id="{07A222C8-5A42-715F-54F8-C3FCCD45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0100" y="7449150"/>
                <a:ext cx="0" cy="1977143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4FF6E2-2894-D0AA-B1BA-5EBAD6FF331A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95284390-1721-17C8-B58F-25754F55FB11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9FEB65C8-C276-A07A-024F-0DB03D733E45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FCC2A081-C63C-9326-30DF-03B7C7778BD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E0F4947C-E6B6-D11F-6B38-7E729705E06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547;p51">
            <a:extLst>
              <a:ext uri="{FF2B5EF4-FFF2-40B4-BE49-F238E27FC236}">
                <a16:creationId xmlns:a16="http://schemas.microsoft.com/office/drawing/2014/main" id="{4C7479A0-CB2A-3567-8338-A564E7F1C050}"/>
              </a:ext>
            </a:extLst>
          </p:cNvPr>
          <p:cNvSpPr txBox="1"/>
          <p:nvPr/>
        </p:nvSpPr>
        <p:spPr>
          <a:xfrm>
            <a:off x="1366345" y="2306123"/>
            <a:ext cx="16287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특정 서비스</a:t>
            </a: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 선택하면 서비스 사용일수가 가장 많은 고객순으로 자치구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성별을 제공함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또한 고객 군집별로 선택한 서비스와</a:t>
            </a:r>
            <a:r>
              <a:rPr lang="ko-KR" altLang="en-US" sz="2800" b="1" i="0" u="none" strike="noStrike" cap="none" dirty="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lang="en-US" altLang="ko-KR" sz="2800" b="1" i="0" u="none" strike="noStrike" cap="none" dirty="0">
              <a:solidFill>
                <a:schemeClr val="dk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 상관관계가 높은 타 서비스를 내림차순으로 정렬</a:t>
            </a: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하여 제공함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34D266-CD0F-AA8A-C93C-C4F29E93B345}"/>
              </a:ext>
            </a:extLst>
          </p:cNvPr>
          <p:cNvGrpSpPr/>
          <p:nvPr/>
        </p:nvGrpSpPr>
        <p:grpSpPr>
          <a:xfrm>
            <a:off x="1235075" y="5580275"/>
            <a:ext cx="4320000" cy="3884400"/>
            <a:chOff x="1235075" y="4992952"/>
            <a:chExt cx="4320000" cy="3884400"/>
          </a:xfrm>
        </p:grpSpPr>
        <p:sp>
          <p:nvSpPr>
            <p:cNvPr id="9" name="Google Shape;544;p51">
              <a:extLst>
                <a:ext uri="{FF2B5EF4-FFF2-40B4-BE49-F238E27FC236}">
                  <a16:creationId xmlns:a16="http://schemas.microsoft.com/office/drawing/2014/main" id="{84D9AB31-F170-E350-B696-381C521D2113}"/>
                </a:ext>
              </a:extLst>
            </p:cNvPr>
            <p:cNvSpPr/>
            <p:nvPr/>
          </p:nvSpPr>
          <p:spPr>
            <a:xfrm>
              <a:off x="1235075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0" name="Google Shape;548;p51">
              <a:extLst>
                <a:ext uri="{FF2B5EF4-FFF2-40B4-BE49-F238E27FC236}">
                  <a16:creationId xmlns:a16="http://schemas.microsoft.com/office/drawing/2014/main" id="{84E3C2E0-6B8D-2CD3-39D8-552A466F2CFC}"/>
                </a:ext>
              </a:extLst>
            </p:cNvPr>
            <p:cNvSpPr/>
            <p:nvPr/>
          </p:nvSpPr>
          <p:spPr>
            <a:xfrm>
              <a:off x="1461375" y="5261900"/>
              <a:ext cx="3847800" cy="3346800"/>
            </a:xfrm>
            <a:prstGeom prst="roundRect">
              <a:avLst>
                <a:gd name="adj" fmla="val 12491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STEP</a:t>
              </a:r>
              <a:r>
                <a:rPr lang="ko-KR" alt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altLang="ko-KR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1</a:t>
              </a:r>
              <a:endParaRPr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특정 서비스에 대해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ko-KR" altLang="en-US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가장 사용일수가 많은 이용자</a:t>
              </a:r>
              <a:r>
                <a:rPr lang="en-US" altLang="ko-KR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(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자치구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성별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)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우선순위에 따라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정렬하여 추천함</a:t>
              </a:r>
              <a:endParaRPr lang="ko-KR" altLang="en-US" sz="20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C0FF96-D7F7-B798-603D-F4AFF7B0F3B5}"/>
              </a:ext>
            </a:extLst>
          </p:cNvPr>
          <p:cNvGrpSpPr/>
          <p:nvPr/>
        </p:nvGrpSpPr>
        <p:grpSpPr>
          <a:xfrm>
            <a:off x="7349919" y="5580275"/>
            <a:ext cx="4320000" cy="3884400"/>
            <a:chOff x="6893124" y="4992952"/>
            <a:chExt cx="4320000" cy="3884400"/>
          </a:xfrm>
        </p:grpSpPr>
        <p:sp>
          <p:nvSpPr>
            <p:cNvPr id="12" name="Google Shape;546;p51">
              <a:extLst>
                <a:ext uri="{FF2B5EF4-FFF2-40B4-BE49-F238E27FC236}">
                  <a16:creationId xmlns:a16="http://schemas.microsoft.com/office/drawing/2014/main" id="{7635D9D9-19B8-7D04-307D-87F45AE2EB14}"/>
                </a:ext>
              </a:extLst>
            </p:cNvPr>
            <p:cNvSpPr/>
            <p:nvPr/>
          </p:nvSpPr>
          <p:spPr>
            <a:xfrm>
              <a:off x="6893124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" name="Google Shape;549;p51">
              <a:extLst>
                <a:ext uri="{FF2B5EF4-FFF2-40B4-BE49-F238E27FC236}">
                  <a16:creationId xmlns:a16="http://schemas.microsoft.com/office/drawing/2014/main" id="{E4EB3A78-BEBD-A1B0-E192-E8496161F8C5}"/>
                </a:ext>
              </a:extLst>
            </p:cNvPr>
            <p:cNvSpPr/>
            <p:nvPr/>
          </p:nvSpPr>
          <p:spPr>
            <a:xfrm>
              <a:off x="7129150" y="5261900"/>
              <a:ext cx="3847800" cy="3346800"/>
            </a:xfrm>
            <a:prstGeom prst="roundRect">
              <a:avLst>
                <a:gd name="adj" fmla="val 1076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STEP 2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우선순위에 따라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정렬한 이용자별로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ko-KR" altLang="en-US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선택한 서비스와 타 서비스 간의 상관계수</a:t>
              </a:r>
              <a:r>
                <a:rPr lang="en-US" altLang="ko-KR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”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 구해서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상관관계가 높은 서비스 순으로 정렬하여 추천함</a:t>
              </a:r>
              <a:endParaRPr lang="ko-KR" altLang="en-US" sz="20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BA6F9D-39A4-E95A-2B6F-E04B925D5F94}"/>
              </a:ext>
            </a:extLst>
          </p:cNvPr>
          <p:cNvGrpSpPr/>
          <p:nvPr/>
        </p:nvGrpSpPr>
        <p:grpSpPr>
          <a:xfrm>
            <a:off x="13464763" y="5580273"/>
            <a:ext cx="4320000" cy="3884400"/>
            <a:chOff x="13464763" y="4992950"/>
            <a:chExt cx="4320000" cy="3884400"/>
          </a:xfrm>
        </p:grpSpPr>
        <p:sp>
          <p:nvSpPr>
            <p:cNvPr id="15" name="Google Shape;545;p51">
              <a:extLst>
                <a:ext uri="{FF2B5EF4-FFF2-40B4-BE49-F238E27FC236}">
                  <a16:creationId xmlns:a16="http://schemas.microsoft.com/office/drawing/2014/main" id="{50644144-D679-7058-1517-FECD5E790283}"/>
                </a:ext>
              </a:extLst>
            </p:cNvPr>
            <p:cNvSpPr/>
            <p:nvPr/>
          </p:nvSpPr>
          <p:spPr>
            <a:xfrm>
              <a:off x="13464763" y="4992950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550;p51">
              <a:extLst>
                <a:ext uri="{FF2B5EF4-FFF2-40B4-BE49-F238E27FC236}">
                  <a16:creationId xmlns:a16="http://schemas.microsoft.com/office/drawing/2014/main" id="{4AE07D44-FA21-F1AB-F4CB-4740DCD605A7}"/>
                </a:ext>
              </a:extLst>
            </p:cNvPr>
            <p:cNvSpPr/>
            <p:nvPr/>
          </p:nvSpPr>
          <p:spPr>
            <a:xfrm>
              <a:off x="13700863" y="5261900"/>
              <a:ext cx="3847800" cy="3346800"/>
            </a:xfrm>
            <a:prstGeom prst="roundRect">
              <a:avLst>
                <a:gd name="adj" fmla="val 885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기대효과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해당 서비스의 타겟 고객을</a:t>
              </a:r>
              <a:endParaRPr lang="en-US" altLang="ko-KR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정확하게 파악하고</a:t>
              </a:r>
              <a:r>
                <a:rPr lang="en-US" altLang="ko-KR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해당 서비스의 광고를 적절한 타 서비스에 송출하여</a:t>
              </a:r>
              <a:endParaRPr lang="en-US" altLang="ko-KR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 효율을 높이고자 함</a:t>
              </a:r>
              <a:endParaRPr lang="ko-KR" altLang="en-US" sz="2200" b="0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Google Shape;551;p51">
            <a:extLst>
              <a:ext uri="{FF2B5EF4-FFF2-40B4-BE49-F238E27FC236}">
                <a16:creationId xmlns:a16="http://schemas.microsoft.com/office/drawing/2014/main" id="{16F0C514-C08F-509B-795D-6D834631836A}"/>
              </a:ext>
            </a:extLst>
          </p:cNvPr>
          <p:cNvSpPr/>
          <p:nvPr/>
        </p:nvSpPr>
        <p:spPr>
          <a:xfrm>
            <a:off x="6079897" y="70564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552;p51">
            <a:extLst>
              <a:ext uri="{FF2B5EF4-FFF2-40B4-BE49-F238E27FC236}">
                <a16:creationId xmlns:a16="http://schemas.microsoft.com/office/drawing/2014/main" id="{D03868E4-8D0C-F8EF-AB03-81890174CA37}"/>
              </a:ext>
            </a:extLst>
          </p:cNvPr>
          <p:cNvSpPr/>
          <p:nvPr/>
        </p:nvSpPr>
        <p:spPr>
          <a:xfrm>
            <a:off x="12194741" y="71569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18AA78-4644-0561-D4AF-DAEA7143F476}"/>
              </a:ext>
            </a:extLst>
          </p:cNvPr>
          <p:cNvSpPr/>
          <p:nvPr/>
        </p:nvSpPr>
        <p:spPr>
          <a:xfrm flipV="1">
            <a:off x="1230397" y="5088361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51;g262a50133df_1_448">
            <a:extLst>
              <a:ext uri="{FF2B5EF4-FFF2-40B4-BE49-F238E27FC236}">
                <a16:creationId xmlns:a16="http://schemas.microsoft.com/office/drawing/2014/main" id="{21CE61D6-E9FE-086D-C205-C377F6B429DD}"/>
              </a:ext>
            </a:extLst>
          </p:cNvPr>
          <p:cNvSpPr txBox="1"/>
          <p:nvPr/>
        </p:nvSpPr>
        <p:spPr>
          <a:xfrm>
            <a:off x="2491185" y="2314135"/>
            <a:ext cx="14036675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게임회사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가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나온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싶어함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고객”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정보를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싶음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어느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분야의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플랫폼에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노출”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시켜야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할지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받고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싶음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1" name="Google Shape;651;g262a50133df_1_448"/>
          <p:cNvSpPr txBox="1"/>
          <p:nvPr/>
        </p:nvSpPr>
        <p:spPr>
          <a:xfrm>
            <a:off x="1760222" y="6686014"/>
            <a:ext cx="154986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2의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목적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</a:t>
            </a:r>
            <a:endParaRPr sz="3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서비스에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10개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정보”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군집별로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어떤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분야의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플랫폼에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노출시켜야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하는지”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sz="3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2" name="Google Shape;652;g262a50133df_1_448"/>
          <p:cNvSpPr/>
          <p:nvPr/>
        </p:nvSpPr>
        <p:spPr>
          <a:xfrm rot="5400000">
            <a:off x="9136922" y="3196586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3" name="Google Shape;653;g262a50133df_1_448"/>
          <p:cNvSpPr/>
          <p:nvPr/>
        </p:nvSpPr>
        <p:spPr>
          <a:xfrm rot="5400000">
            <a:off x="9136922" y="4840930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54" name="Google Shape;654;g262a50133df_1_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0064" y="2330397"/>
            <a:ext cx="518500" cy="51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E61A-0DBB-9348-5F82-B5B6EAFC0D7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C56DEC51-06B3-D3D0-318D-10D24635938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33A332A3-9C15-020C-134C-0A3561CD506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1DA0DA11-DAC1-7FC7-CAD1-5B8C41D82D3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53F2C2FA-5809-0E73-4B8D-D6E7655664F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FB349319-534D-7AA7-F84F-617A4F8D2D0C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2a50133df_1_467"/>
          <p:cNvSpPr txBox="1"/>
          <p:nvPr/>
        </p:nvSpPr>
        <p:spPr>
          <a:xfrm>
            <a:off x="1601582" y="202768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z-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value로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처리된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데이터이며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기준으로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group by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되어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있음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67" name="Google Shape;667;g262a50133df_1_467"/>
          <p:cNvSpPr/>
          <p:nvPr/>
        </p:nvSpPr>
        <p:spPr>
          <a:xfrm>
            <a:off x="16019200" y="4296600"/>
            <a:ext cx="1336800" cy="4294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68" name="Google Shape;668;g262a50133df_1_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906" y="2965610"/>
            <a:ext cx="14071552" cy="2190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69" name="Google Shape;669;g262a50133df_1_467"/>
          <p:cNvSpPr txBox="1"/>
          <p:nvPr/>
        </p:nvSpPr>
        <p:spPr>
          <a:xfrm>
            <a:off x="1601582" y="519095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컬럼을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기준으로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내림차순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정렬한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데이터프레임을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각각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생성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(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70" name="Google Shape;670;g262a50133df_1_467"/>
          <p:cNvPicPr preferRelativeResize="0"/>
          <p:nvPr/>
        </p:nvPicPr>
        <p:blipFill rotWithShape="1">
          <a:blip r:embed="rId4">
            <a:alphaModFix/>
          </a:blip>
          <a:srcRect r="70039"/>
          <a:stretch/>
        </p:blipFill>
        <p:spPr>
          <a:xfrm>
            <a:off x="2935825" y="6071150"/>
            <a:ext cx="3743497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1" name="Google Shape;671;g262a50133df_1_467"/>
          <p:cNvPicPr preferRelativeResize="0"/>
          <p:nvPr/>
        </p:nvPicPr>
        <p:blipFill rotWithShape="1">
          <a:blip r:embed="rId5">
            <a:alphaModFix/>
          </a:blip>
          <a:srcRect r="73980"/>
          <a:stretch/>
        </p:blipFill>
        <p:spPr>
          <a:xfrm>
            <a:off x="12748969" y="6071150"/>
            <a:ext cx="3302569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2" name="Google Shape;672;g262a50133df_1_467"/>
          <p:cNvPicPr preferRelativeResize="0"/>
          <p:nvPr/>
        </p:nvPicPr>
        <p:blipFill rotWithShape="1">
          <a:blip r:embed="rId6">
            <a:alphaModFix/>
          </a:blip>
          <a:srcRect r="69136"/>
          <a:stretch/>
        </p:blipFill>
        <p:spPr>
          <a:xfrm>
            <a:off x="6931893" y="6071150"/>
            <a:ext cx="3835900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73" name="Google Shape;673;g262a50133df_1_467"/>
          <p:cNvSpPr txBox="1"/>
          <p:nvPr/>
        </p:nvSpPr>
        <p:spPr>
          <a:xfrm>
            <a:off x="11165593" y="6725000"/>
            <a:ext cx="1583400" cy="134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…</a:t>
            </a:r>
            <a:endParaRPr sz="6600" b="1" i="0" u="none" strike="noStrike" cap="none" dirty="0">
              <a:solidFill>
                <a:schemeClr val="dk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4" name="Google Shape;674;g262a50133df_1_467"/>
          <p:cNvSpPr/>
          <p:nvPr/>
        </p:nvSpPr>
        <p:spPr>
          <a:xfrm>
            <a:off x="2950900" y="6340394"/>
            <a:ext cx="3678500" cy="295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5" name="Google Shape;675;g262a50133df_1_467"/>
          <p:cNvSpPr txBox="1"/>
          <p:nvPr/>
        </p:nvSpPr>
        <p:spPr>
          <a:xfrm>
            <a:off x="533400" y="5944150"/>
            <a:ext cx="1792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6" name="Google Shape;676;g262a50133df_1_467"/>
          <p:cNvSpPr/>
          <p:nvPr/>
        </p:nvSpPr>
        <p:spPr>
          <a:xfrm>
            <a:off x="4826449" y="6102274"/>
            <a:ext cx="1802951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7" name="Google Shape;677;g262a50133df_1_467"/>
          <p:cNvSpPr/>
          <p:nvPr/>
        </p:nvSpPr>
        <p:spPr>
          <a:xfrm>
            <a:off x="8957949" y="6102274"/>
            <a:ext cx="1707643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8" name="Google Shape;678;g262a50133df_1_467"/>
          <p:cNvSpPr/>
          <p:nvPr/>
        </p:nvSpPr>
        <p:spPr>
          <a:xfrm>
            <a:off x="14706900" y="6102274"/>
            <a:ext cx="1312300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65FB4A-8EC8-1BBC-D8EE-F5BA9FC01AE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8005C471-658C-41A7-3249-B7C8CAC2183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DD7626AD-7043-6F1B-4A94-1BE4F2ED607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64C5092C-72DA-86BA-E61E-E6F5ABB698D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2285F3FA-A3E7-386C-106C-3C514A5B5E3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83BA8750-0179-4AA1-A828-6FFAAC93047D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736B9A-E466-B961-90DF-4406812A6173}"/>
              </a:ext>
            </a:extLst>
          </p:cNvPr>
          <p:cNvSpPr/>
          <p:nvPr/>
        </p:nvSpPr>
        <p:spPr>
          <a:xfrm>
            <a:off x="562872" y="6164311"/>
            <a:ext cx="2161128" cy="162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사용일수가 가장 많은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</a:t>
            </a: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순위 타겟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 군집이다</a:t>
            </a:r>
            <a:r>
              <a:rPr lang="en-US" altLang="ko-KR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lang="ko-KR" altLang="en-US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2a50133df_1_641"/>
          <p:cNvSpPr txBox="1"/>
          <p:nvPr/>
        </p:nvSpPr>
        <p:spPr>
          <a:xfrm>
            <a:off x="-100" y="2507600"/>
            <a:ext cx="1828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705" name="Google Shape;705;g262a50133df_1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535" y="2942100"/>
            <a:ext cx="11567565" cy="3136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06" name="Google Shape;706;g262a50133df_1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535" y="6300950"/>
            <a:ext cx="11548665" cy="3136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07" name="Google Shape;707;g262a50133df_1_641"/>
          <p:cNvSpPr/>
          <p:nvPr/>
        </p:nvSpPr>
        <p:spPr>
          <a:xfrm>
            <a:off x="1221535" y="3223600"/>
            <a:ext cx="11567400" cy="198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08" name="Google Shape;708;g262a50133df_1_641"/>
          <p:cNvSpPr txBox="1"/>
          <p:nvPr/>
        </p:nvSpPr>
        <p:spPr>
          <a:xfrm>
            <a:off x="13159740" y="2942099"/>
            <a:ext cx="4625023" cy="4400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서비스를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많이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이용하는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금천구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20대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남성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)에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해당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군집의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유튜브와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큰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상관관계를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띄고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있다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 </a:t>
            </a: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따라서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광고의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1순위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금천구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20대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남성”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이며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그들에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유튜브에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광고하는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것”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효과적</a:t>
            </a: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09" name="Google Shape;709;g262a50133df_1_641"/>
          <p:cNvSpPr/>
          <p:nvPr/>
        </p:nvSpPr>
        <p:spPr>
          <a:xfrm>
            <a:off x="13089950" y="799429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10" name="Google Shape;710;g262a50133df_1_641"/>
          <p:cNvSpPr txBox="1"/>
          <p:nvPr/>
        </p:nvSpPr>
        <p:spPr>
          <a:xfrm>
            <a:off x="14154900" y="8037193"/>
            <a:ext cx="419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모든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서비스별로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동일한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과정을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반복</a:t>
            </a:r>
            <a:endParaRPr sz="1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7FCED9-A7D9-C1F8-18ED-08508034D9F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2BCE4A83-ED66-852C-7D46-2265792E32FA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D7437D50-2CF8-F305-65AE-4735C97829C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BFEE9BD4-086A-63AE-2094-B3BFCC3D2E6E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80E940ED-227F-92C2-B442-3D330C30627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65B04EB9-3ABD-0C6F-1358-D87D515B1879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666;g262a50133df_1_467">
            <a:extLst>
              <a:ext uri="{FF2B5EF4-FFF2-40B4-BE49-F238E27FC236}">
                <a16:creationId xmlns:a16="http://schemas.microsoft.com/office/drawing/2014/main" id="{7A62D4A1-FAE9-CF7F-0466-2825882148FA}"/>
              </a:ext>
            </a:extLst>
          </p:cNvPr>
          <p:cNvSpPr txBox="1"/>
          <p:nvPr/>
        </p:nvSpPr>
        <p:spPr>
          <a:xfrm>
            <a:off x="1601582" y="202768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 고객별로 </a:t>
            </a:r>
            <a:r>
              <a:rPr lang="en-US" altLang="ko-KR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선택한 서비스와 다른 서비스들 간의 상관계수</a:t>
            </a:r>
            <a:r>
              <a:rPr lang="en-US" altLang="ko-KR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 구해 게임 광고를 송출할 타 서비스 플랫폼 추천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AF80FE8-2B07-C4CE-DCDA-03E70BBBD8AB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DEECE7E9-5E40-AC36-7CE4-3AFE4B9351B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44A27621-2567-4FCA-67CC-A911F0682A1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A0DACDAB-7BB3-95B7-6066-F27F208CDD8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84F653B3-BAA6-80DD-C4F5-B73898B046B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2D26D614-6D27-E2BC-6F93-66F26E1E3E74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8E0EF044-58EB-A81D-3DE7-9C41E9B486EE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Project</a:t>
            </a:r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폴더 구성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D34E5D-69D8-C64F-30B7-E159B6541AB9}"/>
              </a:ext>
            </a:extLst>
          </p:cNvPr>
          <p:cNvGrpSpPr/>
          <p:nvPr/>
        </p:nvGrpSpPr>
        <p:grpSpPr>
          <a:xfrm>
            <a:off x="2765717" y="2978727"/>
            <a:ext cx="13485229" cy="6485948"/>
            <a:chOff x="2655390" y="2978727"/>
            <a:chExt cx="13485229" cy="648594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90" y="2978727"/>
              <a:ext cx="3589455" cy="6485948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422AB99-D000-691C-D25A-9A65EDB5B8A9}"/>
                </a:ext>
              </a:extLst>
            </p:cNvPr>
            <p:cNvGrpSpPr/>
            <p:nvPr/>
          </p:nvGrpSpPr>
          <p:grpSpPr>
            <a:xfrm>
              <a:off x="7705724" y="2978727"/>
              <a:ext cx="8434895" cy="1421204"/>
              <a:chOff x="7705724" y="3104371"/>
              <a:chExt cx="8434895" cy="142120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F91847-0B1B-D895-0CE9-A1953B11B6AD}"/>
                  </a:ext>
                </a:extLst>
              </p:cNvPr>
              <p:cNvSpPr txBox="1"/>
              <p:nvPr/>
            </p:nvSpPr>
            <p:spPr>
              <a:xfrm>
                <a:off x="7705725" y="3650720"/>
                <a:ext cx="5083375" cy="874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1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Project : RECOMMENDATION_SYSTEM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1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App : recommend</a:t>
                </a:r>
              </a:p>
            </p:txBody>
          </p:sp>
          <p:sp>
            <p:nvSpPr>
              <p:cNvPr id="15" name="Google Shape;161;p9">
                <a:extLst>
                  <a:ext uri="{FF2B5EF4-FFF2-40B4-BE49-F238E27FC236}">
                    <a16:creationId xmlns:a16="http://schemas.microsoft.com/office/drawing/2014/main" id="{754233E7-6BCC-DEFC-297D-334F5ABE11A8}"/>
                  </a:ext>
                </a:extLst>
              </p:cNvPr>
              <p:cNvSpPr txBox="1"/>
              <p:nvPr/>
            </p:nvSpPr>
            <p:spPr>
              <a:xfrm>
                <a:off x="7705724" y="3104371"/>
                <a:ext cx="8434895" cy="443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0"/>
                  <a:buFont typeface="Arial"/>
                  <a:buNone/>
                </a:pP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[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프로젝트</a:t>
                </a:r>
                <a:r>
                  <a:rPr lang="en-US" altLang="ko-KR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/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앱 파일명 </a:t>
                </a: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]</a:t>
                </a:r>
                <a:endParaRPr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E5B5A85-9DA4-60F6-BBF5-E03B4C3C6C4B}"/>
                </a:ext>
              </a:extLst>
            </p:cNvPr>
            <p:cNvGrpSpPr/>
            <p:nvPr/>
          </p:nvGrpSpPr>
          <p:grpSpPr>
            <a:xfrm>
              <a:off x="7705724" y="5208061"/>
              <a:ext cx="8434895" cy="3314030"/>
              <a:chOff x="7705724" y="5143500"/>
              <a:chExt cx="8434895" cy="331403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4E34AF-522A-4F24-274E-6F4CEE1D05A7}"/>
                  </a:ext>
                </a:extLst>
              </p:cNvPr>
              <p:cNvSpPr txBox="1"/>
              <p:nvPr/>
            </p:nvSpPr>
            <p:spPr>
              <a:xfrm>
                <a:off x="7705725" y="5689849"/>
                <a:ext cx="7243989" cy="276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Templates : data.html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데이터 소개 및 현황 분석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        	index.html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메인 화면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 소개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service1.html :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고객별 맞춤형 광고 알고리즘 서비스</a:t>
                </a:r>
                <a:endParaRPr lang="en-US" altLang="ko-KR" sz="2000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service2.html :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서비스별 타겟 고객 및 광고 송출 서비스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Google Shape;161;p9">
                <a:extLst>
                  <a:ext uri="{FF2B5EF4-FFF2-40B4-BE49-F238E27FC236}">
                    <a16:creationId xmlns:a16="http://schemas.microsoft.com/office/drawing/2014/main" id="{C8B3902B-1ED1-886E-A748-D65632C84A95}"/>
                  </a:ext>
                </a:extLst>
              </p:cNvPr>
              <p:cNvSpPr txBox="1"/>
              <p:nvPr/>
            </p:nvSpPr>
            <p:spPr>
              <a:xfrm>
                <a:off x="7705724" y="5143500"/>
                <a:ext cx="8434895" cy="443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0"/>
                  <a:buFont typeface="Arial"/>
                  <a:buNone/>
                </a:pP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[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파일 소개 </a:t>
                </a: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]</a:t>
                </a:r>
                <a:endParaRPr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p:grpSp>
      </p:grpSp>
      <p:sp>
        <p:nvSpPr>
          <p:cNvPr id="3" name="Google Shape;161;p9">
            <a:extLst>
              <a:ext uri="{FF2B5EF4-FFF2-40B4-BE49-F238E27FC236}">
                <a16:creationId xmlns:a16="http://schemas.microsoft.com/office/drawing/2014/main" id="{365652CC-E193-3213-587F-0A96DC55D1DA}"/>
              </a:ext>
            </a:extLst>
          </p:cNvPr>
          <p:cNvSpPr txBox="1"/>
          <p:nvPr/>
        </p:nvSpPr>
        <p:spPr>
          <a:xfrm>
            <a:off x="1222405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발표자 </a:t>
            </a:r>
            <a:r>
              <a:rPr lang="en-US" altLang="ko-KR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김현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40486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49392" y="6523388"/>
            <a:ext cx="649460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target_data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)]</a:t>
            </a:r>
          </a:p>
        </p:txBody>
      </p:sp>
      <p:sp>
        <p:nvSpPr>
          <p:cNvPr id="13" name="矩形 12"/>
          <p:cNvSpPr/>
          <p:nvPr/>
        </p:nvSpPr>
        <p:spPr>
          <a:xfrm>
            <a:off x="2649392" y="8059454"/>
            <a:ext cx="6494608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render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'service1.html’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service_data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service_data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'first'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})</a:t>
            </a:r>
          </a:p>
        </p:txBody>
      </p:sp>
      <p:sp>
        <p:nvSpPr>
          <p:cNvPr id="16" name="矩形 15"/>
          <p:cNvSpPr/>
          <p:nvPr/>
        </p:nvSpPr>
        <p:spPr>
          <a:xfrm>
            <a:off x="2649392" y="3638234"/>
            <a:ext cx="649460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service1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.method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'POST'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</p:txBody>
      </p:sp>
      <p:sp>
        <p:nvSpPr>
          <p:cNvPr id="3" name="矩形 2"/>
          <p:cNvSpPr/>
          <p:nvPr/>
        </p:nvSpPr>
        <p:spPr>
          <a:xfrm>
            <a:off x="2649392" y="2851652"/>
            <a:ext cx="649460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pd.read_excel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"./zvalue_month.xlsx"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7" name="Google Shape;1033;p6">
            <a:extLst>
              <a:ext uri="{FF2B5EF4-FFF2-40B4-BE49-F238E27FC236}">
                <a16:creationId xmlns:a16="http://schemas.microsoft.com/office/drawing/2014/main" id="{99B8A2F8-16BA-98D6-3564-C606EC084DF6}"/>
              </a:ext>
            </a:extLst>
          </p:cNvPr>
          <p:cNvSpPr/>
          <p:nvPr/>
        </p:nvSpPr>
        <p:spPr>
          <a:xfrm>
            <a:off x="2649392" y="4987324"/>
            <a:ext cx="6494608" cy="7386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자치구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자치구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성별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성별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).upper()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연령대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int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연령대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369AD2-19D5-9513-E571-42CA8DD33FCC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21" name="Google Shape;525;p50">
              <a:extLst>
                <a:ext uri="{FF2B5EF4-FFF2-40B4-BE49-F238E27FC236}">
                  <a16:creationId xmlns:a16="http://schemas.microsoft.com/office/drawing/2014/main" id="{A6FBC474-3A0D-CAB4-FC02-FC78E7656E69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22" name="Google Shape;526;p50">
              <a:extLst>
                <a:ext uri="{FF2B5EF4-FFF2-40B4-BE49-F238E27FC236}">
                  <a16:creationId xmlns:a16="http://schemas.microsoft.com/office/drawing/2014/main" id="{7AD2AA36-2794-BA68-08C8-B9A9CA01917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527;p50">
              <a:extLst>
                <a:ext uri="{FF2B5EF4-FFF2-40B4-BE49-F238E27FC236}">
                  <a16:creationId xmlns:a16="http://schemas.microsoft.com/office/drawing/2014/main" id="{D845A22A-63C1-980A-26E9-F38D9993FAA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531;p50">
              <a:extLst>
                <a:ext uri="{FF2B5EF4-FFF2-40B4-BE49-F238E27FC236}">
                  <a16:creationId xmlns:a16="http://schemas.microsoft.com/office/drawing/2014/main" id="{E3870DBC-252F-B872-9C05-56A4414A92F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27" name="Google Shape;628;p54">
            <a:extLst>
              <a:ext uri="{FF2B5EF4-FFF2-40B4-BE49-F238E27FC236}">
                <a16:creationId xmlns:a16="http://schemas.microsoft.com/office/drawing/2014/main" id="{C4ACAFB2-02BC-9149-4886-893CDE97BB7C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31" name="Google Shape;161;p9">
            <a:extLst>
              <a:ext uri="{FF2B5EF4-FFF2-40B4-BE49-F238E27FC236}">
                <a16:creationId xmlns:a16="http://schemas.microsoft.com/office/drawing/2014/main" id="{F9CA6839-EC2D-CD78-FAFE-8ED0C0290E34}"/>
              </a:ext>
            </a:extLst>
          </p:cNvPr>
          <p:cNvSpPr txBox="1"/>
          <p:nvPr/>
        </p:nvSpPr>
        <p:spPr>
          <a:xfrm>
            <a:off x="9853105" y="285165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Z-value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처리 파일 불러오기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29058D50-6B5F-5703-59F7-CCD2CAF2DC10}"/>
              </a:ext>
            </a:extLst>
          </p:cNvPr>
          <p:cNvGrpSpPr/>
          <p:nvPr/>
        </p:nvGrpSpPr>
        <p:grpSpPr>
          <a:xfrm>
            <a:off x="9853105" y="3673519"/>
            <a:ext cx="8434895" cy="1005706"/>
            <a:chOff x="9853105" y="5673981"/>
            <a:chExt cx="8434895" cy="1005706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DFE0CAA-E911-5554-A7FA-64C432D29C22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if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request.method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== '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POST'는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사용자의 요청이 POST 방식인지를 확인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99" name="Google Shape;161;p9">
              <a:extLst>
                <a:ext uri="{FF2B5EF4-FFF2-40B4-BE49-F238E27FC236}">
                  <a16:creationId xmlns:a16="http://schemas.microsoft.com/office/drawing/2014/main" id="{B21DDCD1-7A51-7205-AB09-9C1723F9455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요청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(request)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인자로 받아 처리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C1D7C722-A5A7-95D1-9F88-D2A76F39172E}"/>
              </a:ext>
            </a:extLst>
          </p:cNvPr>
          <p:cNvGrpSpPr/>
          <p:nvPr/>
        </p:nvGrpSpPr>
        <p:grpSpPr>
          <a:xfrm>
            <a:off x="9853105" y="5010849"/>
            <a:ext cx="8434895" cy="1192680"/>
            <a:chOff x="9853105" y="5673981"/>
            <a:chExt cx="8434895" cy="1192680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22E659E-E1E8-1748-9B98-6F9AA44115E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사용자가 웹 페이지에서 입력한 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자치구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', 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성별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', 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값을 </a:t>
              </a:r>
              <a:r>
                <a:rPr lang="ko-KR" altLang="en-US" sz="1800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받아옴</a:t>
              </a:r>
              <a:endParaRPr lang="en-US" altLang="ko-KR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 과정에서 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‘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’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값은 숫자 변환 필요</a:t>
              </a:r>
            </a:p>
          </p:txBody>
        </p:sp>
        <p:sp>
          <p:nvSpPr>
            <p:cNvPr id="202" name="Google Shape;161;p9">
              <a:extLst>
                <a:ext uri="{FF2B5EF4-FFF2-40B4-BE49-F238E27FC236}">
                  <a16:creationId xmlns:a16="http://schemas.microsoft.com/office/drawing/2014/main" id="{F38C8363-E8AF-EF57-A32F-D04EC9192C8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사용자로부터 입력 받는 부분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A2E4F83-AE04-2217-9E61-D74E9E5927C0}"/>
              </a:ext>
            </a:extLst>
          </p:cNvPr>
          <p:cNvGrpSpPr/>
          <p:nvPr/>
        </p:nvGrpSpPr>
        <p:grpSpPr>
          <a:xfrm>
            <a:off x="9853105" y="6535153"/>
            <a:ext cx="8434895" cy="1192680"/>
            <a:chOff x="9853105" y="5673981"/>
            <a:chExt cx="8434895" cy="1192680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006C87B-7EA3-A88A-42EE-1330CB2F796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해당하는 데이터를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데이터프레임에서 찾음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5" name="Google Shape;161;p9">
              <a:extLst>
                <a:ext uri="{FF2B5EF4-FFF2-40B4-BE49-F238E27FC236}">
                  <a16:creationId xmlns:a16="http://schemas.microsoft.com/office/drawing/2014/main" id="{ECAD7861-B0B7-3CE7-25EE-C17F8C0FD673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정보에 따라 데이터를 필터링하는 부분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F88E48F6-2BD6-DDBF-359E-B8A5DA0BC807}"/>
              </a:ext>
            </a:extLst>
          </p:cNvPr>
          <p:cNvGrpSpPr/>
          <p:nvPr/>
        </p:nvGrpSpPr>
        <p:grpSpPr>
          <a:xfrm>
            <a:off x="9853105" y="8059454"/>
            <a:ext cx="8434895" cy="1469679"/>
            <a:chOff x="9853105" y="5673981"/>
            <a:chExt cx="8434895" cy="1469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53687FE-AA3E-543E-D95E-BF2CD474E2F6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필터링된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데이터를 사용자에게 보여주는 작업을 수행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대한 정보와 함께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r>
                <a:rPr lang="en-US" altLang="ko-KR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정보에 따른 서비스 우선순위 데이터를 화면에 출력</a:t>
              </a:r>
              <a:endPara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8" name="Google Shape;161;p9">
              <a:extLst>
                <a:ext uri="{FF2B5EF4-FFF2-40B4-BE49-F238E27FC236}">
                  <a16:creationId xmlns:a16="http://schemas.microsoft.com/office/drawing/2014/main" id="{AAAC4217-D7D8-1E99-2AD9-D799FB9A14B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화면에 출력하는 부분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B2287BC-5870-840B-AFEA-498B7399EC32}"/>
              </a:ext>
            </a:extLst>
          </p:cNvPr>
          <p:cNvSpPr/>
          <p:nvPr/>
        </p:nvSpPr>
        <p:spPr>
          <a:xfrm flipV="1">
            <a:off x="1230397" y="7884645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ED5E0C3-AFE3-FEC6-26DF-CD8ACCF28159}"/>
              </a:ext>
            </a:extLst>
          </p:cNvPr>
          <p:cNvSpPr/>
          <p:nvPr/>
        </p:nvSpPr>
        <p:spPr>
          <a:xfrm flipV="1">
            <a:off x="1230397" y="6360341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AD6D7D9-9456-56B7-0BE1-3A7D8C1F1BB2}"/>
              </a:ext>
            </a:extLst>
          </p:cNvPr>
          <p:cNvSpPr/>
          <p:nvPr/>
        </p:nvSpPr>
        <p:spPr>
          <a:xfrm flipV="1">
            <a:off x="1230397" y="483603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D2A6EFC-0CD4-E8EA-BE5F-8BDA7CABACB9}"/>
              </a:ext>
            </a:extLst>
          </p:cNvPr>
          <p:cNvSpPr/>
          <p:nvPr/>
        </p:nvSpPr>
        <p:spPr>
          <a:xfrm flipV="1">
            <a:off x="1230397" y="349870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Google Shape;628;p54">
            <a:extLst>
              <a:ext uri="{FF2B5EF4-FFF2-40B4-BE49-F238E27FC236}">
                <a16:creationId xmlns:a16="http://schemas.microsoft.com/office/drawing/2014/main" id="{2BB29972-EE50-3C3C-A846-D3F293CE801A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651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5491" y="8585275"/>
            <a:ext cx="6488510" cy="3000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recommended_targets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sorted_target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[:</a:t>
            </a:r>
            <a:r>
              <a:rPr lang="en-US" altLang="ko-KR" sz="135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10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].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index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tolist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()</a:t>
            </a:r>
          </a:p>
        </p:txBody>
      </p:sp>
      <p:sp>
        <p:nvSpPr>
          <p:cNvPr id="29" name="矩形 28"/>
          <p:cNvSpPr/>
          <p:nvPr/>
        </p:nvSpPr>
        <p:spPr>
          <a:xfrm>
            <a:off x="2655490" y="6155154"/>
            <a:ext cx="6488510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sorted_target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df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groupby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([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자치구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성별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연령대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’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])</a:t>
            </a:r>
          </a:p>
          <a:p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ko-KR" altLang="en-US" sz="13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사용일수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].</a:t>
            </a:r>
            <a:r>
              <a:rPr lang="en-US" altLang="ko-KR" sz="135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mean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().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sort_values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3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ascending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False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target_services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df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iloc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[:, </a:t>
            </a:r>
            <a:r>
              <a:rPr lang="en-US" altLang="ko-KR" sz="135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5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:]</a:t>
            </a:r>
          </a:p>
        </p:txBody>
      </p:sp>
      <p:sp>
        <p:nvSpPr>
          <p:cNvPr id="4" name="矩形 3"/>
          <p:cNvSpPr/>
          <p:nvPr/>
        </p:nvSpPr>
        <p:spPr>
          <a:xfrm>
            <a:off x="2655490" y="2851652"/>
            <a:ext cx="6488510" cy="28854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def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service2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6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</a:t>
            </a:r>
            <a:r>
              <a:rPr lang="en-US" altLang="ko-KR" sz="165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if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6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.method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==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'POST'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</a:t>
            </a:r>
            <a:r>
              <a:rPr lang="ko-KR" altLang="en-US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6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service_files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{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배달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"./delivery.xlsx"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금융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"./finance.xlsx"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게임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"./game.xlsx"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넷플릭스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"./netflix.xlsx"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쇼핑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"./shopping.xlsx"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유튜브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"./youtube.xlsx"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동영상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/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방송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"./video.xlsx"</a:t>
            </a:r>
            <a:endParaRPr lang="en-US" altLang="ko-KR" sz="1650" dirty="0">
              <a:solidFill>
                <a:srgbClr val="CCCCCC"/>
              </a:solidFill>
              <a:latin typeface="Consolas" panose="020B0609020204030204" pitchFamily="49" charset="0"/>
              <a:ea typeface="나눔고딕" panose="020D0604000000000000" pitchFamily="50" charset="-127"/>
            </a:endParaRP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}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BBA97C-B89A-6F5C-16FB-5CF9EBAE38A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EFAD08B4-CC8E-8590-0B8B-8419D5E583A1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0" name="Google Shape;526;p50">
              <a:extLst>
                <a:ext uri="{FF2B5EF4-FFF2-40B4-BE49-F238E27FC236}">
                  <a16:creationId xmlns:a16="http://schemas.microsoft.com/office/drawing/2014/main" id="{D5A5F45B-853D-080D-0FF3-B09E28C4A3A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1" name="Google Shape;527;p50">
              <a:extLst>
                <a:ext uri="{FF2B5EF4-FFF2-40B4-BE49-F238E27FC236}">
                  <a16:creationId xmlns:a16="http://schemas.microsoft.com/office/drawing/2014/main" id="{2749DF83-6287-E3C6-A26E-C176CD3E93D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" name="Google Shape;531;p50">
              <a:extLst>
                <a:ext uri="{FF2B5EF4-FFF2-40B4-BE49-F238E27FC236}">
                  <a16:creationId xmlns:a16="http://schemas.microsoft.com/office/drawing/2014/main" id="{7C065945-CD34-8B23-FF4C-5266F316F54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4" name="Google Shape;628;p54">
            <a:extLst>
              <a:ext uri="{FF2B5EF4-FFF2-40B4-BE49-F238E27FC236}">
                <a16:creationId xmlns:a16="http://schemas.microsoft.com/office/drawing/2014/main" id="{57BD3112-96BF-DB4E-14D2-B31956F57F8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EFE002-A95A-98D4-04CF-33176F87A9BB}"/>
              </a:ext>
            </a:extLst>
          </p:cNvPr>
          <p:cNvSpPr/>
          <p:nvPr/>
        </p:nvSpPr>
        <p:spPr>
          <a:xfrm flipV="1">
            <a:off x="1230397" y="5937105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969919-99A4-82A6-12DC-CCDCA2895B4F}"/>
              </a:ext>
            </a:extLst>
          </p:cNvPr>
          <p:cNvGrpSpPr/>
          <p:nvPr/>
        </p:nvGrpSpPr>
        <p:grpSpPr>
          <a:xfrm>
            <a:off x="9853105" y="2851652"/>
            <a:ext cx="8434895" cy="1746678"/>
            <a:chOff x="9853105" y="5673981"/>
            <a:chExt cx="8434895" cy="17466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E0F0F-6E3B-90E6-3F8E-BEE3586FFC32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함수 내부에 클라이언트가 요청한 서비스와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서비스에 대한 파일 경로를 매칭시키는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딕셔너리를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생성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클라이언트의 요청에 맞는 파일 경로를 가져올 수 있음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Google Shape;161;p9">
              <a:extLst>
                <a:ext uri="{FF2B5EF4-FFF2-40B4-BE49-F238E27FC236}">
                  <a16:creationId xmlns:a16="http://schemas.microsoft.com/office/drawing/2014/main" id="{0BC857D3-405E-4E69-65C7-3DBF01CC1DF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서비스와 파일 경로 연결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7DBFCD-2C78-A885-3004-BABD6CA5BAFA}"/>
              </a:ext>
            </a:extLst>
          </p:cNvPr>
          <p:cNvGrpSpPr/>
          <p:nvPr/>
        </p:nvGrpSpPr>
        <p:grpSpPr>
          <a:xfrm>
            <a:off x="9853105" y="6155154"/>
            <a:ext cx="8434895" cy="1840999"/>
            <a:chOff x="9853105" y="5673981"/>
            <a:chExt cx="8434895" cy="1840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960817-04BE-787C-8717-856252285030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1294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불러온 데이터를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그룹화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그룹의 서비스 사용일수 평균을 계산한 후 내림차순으로 정렬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r>
                <a:rPr lang="en-US" altLang="ko-KR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target_services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어떤 서비스를 타겟 고객에게 추천할지 결정할 수 있음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161;p9">
              <a:extLst>
                <a:ext uri="{FF2B5EF4-FFF2-40B4-BE49-F238E27FC236}">
                  <a16:creationId xmlns:a16="http://schemas.microsoft.com/office/drawing/2014/main" id="{579C9761-0ED5-96FC-16A2-988465C436E3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사용일수가 많은 순서대로 정렬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FD4B5-35E9-4646-F57F-C26FC9AF31DF}"/>
              </a:ext>
            </a:extLst>
          </p:cNvPr>
          <p:cNvGrpSpPr/>
          <p:nvPr/>
        </p:nvGrpSpPr>
        <p:grpSpPr>
          <a:xfrm>
            <a:off x="9853105" y="8585275"/>
            <a:ext cx="8434895" cy="915681"/>
            <a:chOff x="9853105" y="5673981"/>
            <a:chExt cx="8434895" cy="9156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1B18F6-66E4-36EB-0997-13B86E1CE74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정렬된 결과에서 상위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개를 선택하여 추천 대상으로 설정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161;p9">
              <a:extLst>
                <a:ext uri="{FF2B5EF4-FFF2-40B4-BE49-F238E27FC236}">
                  <a16:creationId xmlns:a16="http://schemas.microsoft.com/office/drawing/2014/main" id="{7BFC7A7E-9492-938E-6D04-A148D76B954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10개의 타겟을 추천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1DF06850-057B-CEF3-D0F7-23C2003376C9}"/>
              </a:ext>
            </a:extLst>
          </p:cNvPr>
          <p:cNvSpPr txBox="1"/>
          <p:nvPr/>
        </p:nvSpPr>
        <p:spPr>
          <a:xfrm>
            <a:off x="10567858" y="991177"/>
            <a:ext cx="3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E7A61DA-3C5B-9F10-E5A8-48E9B1CE4157}"/>
              </a:ext>
            </a:extLst>
          </p:cNvPr>
          <p:cNvSpPr/>
          <p:nvPr/>
        </p:nvSpPr>
        <p:spPr>
          <a:xfrm flipV="1">
            <a:off x="1230397" y="8247649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Google Shape;628;p54">
            <a:extLst>
              <a:ext uri="{FF2B5EF4-FFF2-40B4-BE49-F238E27FC236}">
                <a16:creationId xmlns:a16="http://schemas.microsoft.com/office/drawing/2014/main" id="{12189782-916E-5359-4F63-8421EF588E8B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358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9"/>
          <p:cNvCxnSpPr>
            <a:cxnSpLocks/>
          </p:cNvCxnSpPr>
          <p:nvPr/>
        </p:nvCxnSpPr>
        <p:spPr>
          <a:xfrm>
            <a:off x="9334687" y="3091685"/>
            <a:ext cx="35577" cy="6076800"/>
          </a:xfrm>
          <a:prstGeom prst="straightConnector1">
            <a:avLst/>
          </a:prstGeom>
          <a:noFill/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160;p9">
            <a:extLst>
              <a:ext uri="{FF2B5EF4-FFF2-40B4-BE49-F238E27FC236}">
                <a16:creationId xmlns:a16="http://schemas.microsoft.com/office/drawing/2014/main" id="{A98D866F-5734-F068-5A2C-815256B02B14}"/>
              </a:ext>
            </a:extLst>
          </p:cNvPr>
          <p:cNvSpPr txBox="1"/>
          <p:nvPr/>
        </p:nvSpPr>
        <p:spPr>
          <a:xfrm>
            <a:off x="1222375" y="3091685"/>
            <a:ext cx="7515365" cy="6077535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ko-KR" alt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2518857" y="2113812"/>
            <a:ext cx="4922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선정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배경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" name="Google Shape;167;p9">
            <a:extLst>
              <a:ext uri="{FF2B5EF4-FFF2-40B4-BE49-F238E27FC236}">
                <a16:creationId xmlns:a16="http://schemas.microsoft.com/office/drawing/2014/main" id="{548D7E08-6903-631A-D396-1F6A7EECAD4F}"/>
              </a:ext>
            </a:extLst>
          </p:cNvPr>
          <p:cNvSpPr txBox="1"/>
          <p:nvPr/>
        </p:nvSpPr>
        <p:spPr>
          <a:xfrm>
            <a:off x="1380057" y="3353567"/>
            <a:ext cx="720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다양한 공공 데이터 중 분석이 용이하고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생활과 밀접한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관련이 있는 통신 기반 데이터를 통하여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적용 가능한</a:t>
            </a:r>
            <a:endParaRPr lang="en-US" altLang="ko-KR"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도출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하고자 선정함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통신 데이터에는 기지국과 스마트폰 기반으로 수집된 다양한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존재하고 특히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서비스의 사용일수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존재함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단순한 데이터 분석에서 벗어나 다양한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개인화된 서비스 패턴 분석 및 광고 추천 시스템을 구현하여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사용이 가능하고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즉시 업무에 사용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있는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실용성을 추구함</a:t>
            </a:r>
            <a:r>
              <a:rPr lang="en-US" altLang="ko-KR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160;p9">
            <a:extLst>
              <a:ext uri="{FF2B5EF4-FFF2-40B4-BE49-F238E27FC236}">
                <a16:creationId xmlns:a16="http://schemas.microsoft.com/office/drawing/2014/main" id="{149D43F6-52DE-08EF-175E-E52E41BDC579}"/>
              </a:ext>
            </a:extLst>
          </p:cNvPr>
          <p:cNvSpPr txBox="1"/>
          <p:nvPr/>
        </p:nvSpPr>
        <p:spPr>
          <a:xfrm>
            <a:off x="9967211" y="3091685"/>
            <a:ext cx="7515365" cy="6077535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5;p9">
            <a:extLst>
              <a:ext uri="{FF2B5EF4-FFF2-40B4-BE49-F238E27FC236}">
                <a16:creationId xmlns:a16="http://schemas.microsoft.com/office/drawing/2014/main" id="{05C8BE1B-019D-1030-EC07-7BE95311FB0C}"/>
              </a:ext>
            </a:extLst>
          </p:cNvPr>
          <p:cNvSpPr txBox="1"/>
          <p:nvPr/>
        </p:nvSpPr>
        <p:spPr>
          <a:xfrm>
            <a:off x="11263693" y="2113812"/>
            <a:ext cx="4922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목표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Google Shape;167;p9">
            <a:extLst>
              <a:ext uri="{FF2B5EF4-FFF2-40B4-BE49-F238E27FC236}">
                <a16:creationId xmlns:a16="http://schemas.microsoft.com/office/drawing/2014/main" id="{ACD66E15-438F-654A-CA6C-321E884020F9}"/>
              </a:ext>
            </a:extLst>
          </p:cNvPr>
          <p:cNvSpPr txBox="1"/>
          <p:nvPr/>
        </p:nvSpPr>
        <p:spPr>
          <a:xfrm>
            <a:off x="10124893" y="3353567"/>
            <a:ext cx="720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</a:t>
            </a: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전처리를 통해 구축된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로컬 서버 저장 및 웹 서비스와 연동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고객 리소스 감소 및 신속하고 지속적인 최신화가 가능하도록 제작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1.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고객별 맞춤형 광고 알고리즘</a:t>
            </a: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개인화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성별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연령대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설정 및 타겟 선정</a:t>
            </a: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타겟 고객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개인화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입력 시 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7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 서비스 대한 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광고 우선순위 추천</a:t>
            </a:r>
            <a:endParaRPr lang="en-US" altLang="ko-KR" sz="2000" b="1" i="0" u="none" strike="noStrike" cap="none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타겟 고객 및 광고 추천 시스템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입장에서 광고 희망 분야 입력 시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타겟 고객 추천</a:t>
            </a:r>
            <a:endParaRPr lang="en-US" altLang="ko-KR" sz="20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타겟 고객 추천에 더해 개인화된 서비스별 상관관계 통해 </a:t>
            </a: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 광고 우선순위도 추천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</a:p>
        </p:txBody>
      </p:sp>
      <p:sp>
        <p:nvSpPr>
          <p:cNvPr id="161" name="Google Shape;161;p9"/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선정 배경 및 목표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BC4B232B-8D9B-B9CF-7EAB-DF5A355E4CD7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73A7655-E534-CC39-F711-8D54BBE9FE8E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FC524C5-40D4-B3D7-CEA8-C3935C2905EE}"/>
              </a:ext>
            </a:extLst>
          </p:cNvPr>
          <p:cNvSpPr txBox="1"/>
          <p:nvPr/>
        </p:nvSpPr>
        <p:spPr>
          <a:xfrm>
            <a:off x="1222405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발표자 </a:t>
            </a:r>
            <a:r>
              <a:rPr lang="en-US" altLang="ko-KR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 </a:t>
            </a: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최현민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55490" y="2851652"/>
            <a:ext cx="648851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[]</a:t>
            </a:r>
          </a:p>
          <a:p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[]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4EC9B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enumerate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recommended_targets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append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순위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0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남성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if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'M'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else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여성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2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대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4EC9B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enumerate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target_services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values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0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], 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append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순위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3" name="矩形 32"/>
          <p:cNvSpPr/>
          <p:nvPr/>
        </p:nvSpPr>
        <p:spPr>
          <a:xfrm>
            <a:off x="2655489" y="8441608"/>
            <a:ext cx="6488511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return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render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'service2.html'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{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top_service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top_service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'first_customer'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first_customer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top'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'first'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first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others'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ko-KR" altLang="en-US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'targets'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})</a:t>
            </a: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6FBB25C0-9E98-C5B8-C8EC-435F3268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B689EB-9AAD-0CBD-8463-F7027CF48233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4" name="Google Shape;525;p50">
              <a:extLst>
                <a:ext uri="{FF2B5EF4-FFF2-40B4-BE49-F238E27FC236}">
                  <a16:creationId xmlns:a16="http://schemas.microsoft.com/office/drawing/2014/main" id="{A7371485-2E8C-68C5-711A-4E053069CA1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5" name="Google Shape;526;p50">
              <a:extLst>
                <a:ext uri="{FF2B5EF4-FFF2-40B4-BE49-F238E27FC236}">
                  <a16:creationId xmlns:a16="http://schemas.microsoft.com/office/drawing/2014/main" id="{2D539307-71FB-8A8B-EB35-473076BBC2E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6" name="Google Shape;527;p50">
              <a:extLst>
                <a:ext uri="{FF2B5EF4-FFF2-40B4-BE49-F238E27FC236}">
                  <a16:creationId xmlns:a16="http://schemas.microsoft.com/office/drawing/2014/main" id="{DB1BF5FE-F7D6-189F-9DB5-87A33123E32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7" name="Google Shape;531;p50">
              <a:extLst>
                <a:ext uri="{FF2B5EF4-FFF2-40B4-BE49-F238E27FC236}">
                  <a16:creationId xmlns:a16="http://schemas.microsoft.com/office/drawing/2014/main" id="{B455F988-529F-AC92-75FD-B6D4D89FE5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48" name="Google Shape;628;p54">
            <a:extLst>
              <a:ext uri="{FF2B5EF4-FFF2-40B4-BE49-F238E27FC236}">
                <a16:creationId xmlns:a16="http://schemas.microsoft.com/office/drawing/2014/main" id="{ADD96E17-19B4-6B50-6629-AF762C9A7AA0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AA1974-28B9-2444-8F64-BC7A5636CEE2}"/>
              </a:ext>
            </a:extLst>
          </p:cNvPr>
          <p:cNvSpPr/>
          <p:nvPr/>
        </p:nvSpPr>
        <p:spPr>
          <a:xfrm flipV="1">
            <a:off x="1230397" y="8023396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58F256-DABF-4024-9178-95E7CC2A743A}"/>
              </a:ext>
            </a:extLst>
          </p:cNvPr>
          <p:cNvGrpSpPr/>
          <p:nvPr/>
        </p:nvGrpSpPr>
        <p:grpSpPr>
          <a:xfrm>
            <a:off x="9853105" y="2851652"/>
            <a:ext cx="8434895" cy="4916776"/>
            <a:chOff x="9853105" y="5673981"/>
            <a:chExt cx="8434895" cy="491677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B0B41-AB3E-5977-1F6F-8CA953A4E18D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4370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그룹(자치구, 성별, 연령대)을 서비스 사용일수가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많은 순서대로 순위를 매겨 저장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enumerate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recommended_targets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1)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추천천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대상 리스트를 순회,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대상의 순위(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)와 정보(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)를 반환.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정보는 "순위 자치구 성별 연령대" 형태의 문자열로 변환되어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리스트에 추가.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other_services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대상 서비스를 순위별로 저장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target_services.values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[0]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사용일수 데이터의 첫 번째 행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(사용일수가 가장 많은 서비스)을 의미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이를 순회하면서, 각 서비스의 순위(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)와 이름(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service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)을 반환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정보는 "순위: 서비스 이름" 형태의 문자열로 변환되어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other_services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리스트에 추가</a:t>
              </a:r>
            </a:p>
            <a:p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161;p9">
              <a:extLst>
                <a:ext uri="{FF2B5EF4-FFF2-40B4-BE49-F238E27FC236}">
                  <a16:creationId xmlns:a16="http://schemas.microsoft.com/office/drawing/2014/main" id="{A43D9AE1-5B32-77DE-C639-05A480FA7C52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그룹과 관련 서비스를 순위별로 정리하여 출력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115689-B523-4471-222E-AF97B2108ECF}"/>
              </a:ext>
            </a:extLst>
          </p:cNvPr>
          <p:cNvGrpSpPr/>
          <p:nvPr/>
        </p:nvGrpSpPr>
        <p:grpSpPr>
          <a:xfrm>
            <a:off x="9853105" y="8441608"/>
            <a:ext cx="8434895" cy="1078802"/>
            <a:chOff x="9853105" y="5673981"/>
            <a:chExt cx="8434895" cy="10788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2B8981-C0F4-F359-D782-97D0633F2C0E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필요한 데이터를 'service2.html' 템플릿에 전달하며 페이지를 렌더링합니다</a:t>
              </a:r>
            </a:p>
            <a:p>
              <a:pPr>
                <a:lnSpc>
                  <a:spcPct val="150000"/>
                </a:lnSpc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Google Shape;161;p9">
              <a:extLst>
                <a:ext uri="{FF2B5EF4-FFF2-40B4-BE49-F238E27FC236}">
                  <a16:creationId xmlns:a16="http://schemas.microsoft.com/office/drawing/2014/main" id="{BCB4FBA7-EEFB-2268-3DB5-5167C0D54ED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화면에 출력하는 부분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] </a:t>
              </a:r>
              <a:endPara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B825F7A-7EBC-F685-F6C8-E1561931189B}"/>
              </a:ext>
            </a:extLst>
          </p:cNvPr>
          <p:cNvSpPr txBox="1"/>
          <p:nvPr/>
        </p:nvSpPr>
        <p:spPr>
          <a:xfrm>
            <a:off x="10567858" y="991177"/>
            <a:ext cx="3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Google Shape;628;p54">
            <a:extLst>
              <a:ext uri="{FF2B5EF4-FFF2-40B4-BE49-F238E27FC236}">
                <a16:creationId xmlns:a16="http://schemas.microsoft.com/office/drawing/2014/main" id="{51D8E2D3-9CB0-2D93-ECC6-B3972BDA4540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172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85;p30">
            <a:extLst>
              <a:ext uri="{FF2B5EF4-FFF2-40B4-BE49-F238E27FC236}">
                <a16:creationId xmlns:a16="http://schemas.microsoft.com/office/drawing/2014/main" id="{138268B3-B809-8A96-3822-4AD824284167}"/>
              </a:ext>
            </a:extLst>
          </p:cNvPr>
          <p:cNvSpPr/>
          <p:nvPr/>
        </p:nvSpPr>
        <p:spPr>
          <a:xfrm>
            <a:off x="2423171" y="3054469"/>
            <a:ext cx="6480000" cy="64800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 l="-24989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" name="Google Shape;383;p30">
            <a:extLst>
              <a:ext uri="{FF2B5EF4-FFF2-40B4-BE49-F238E27FC236}">
                <a16:creationId xmlns:a16="http://schemas.microsoft.com/office/drawing/2014/main" id="{272C4343-2EDB-BC82-3C18-A3486B640950}"/>
              </a:ext>
            </a:extLst>
          </p:cNvPr>
          <p:cNvSpPr txBox="1"/>
          <p:nvPr/>
        </p:nvSpPr>
        <p:spPr>
          <a:xfrm>
            <a:off x="2646834" y="4497431"/>
            <a:ext cx="6032675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입장에서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고객의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선호도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광고를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송출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효율을 높임</a:t>
            </a:r>
            <a:endParaRPr lang="en-US" altLang="ko-KR" sz="2200" b="1" i="0" u="none" strike="noStrike" cap="none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기업에서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고객층을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유의미한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수준으로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상관관계 분석을 통하여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효율 증대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불필요한 광고 비용 감소</a:t>
            </a:r>
            <a:endParaRPr lang="en-US" altLang="ko-KR" sz="2200" b="1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개별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동의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대상으로</a:t>
            </a: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자동화된</a:t>
            </a:r>
            <a:r>
              <a:rPr 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</a:t>
            </a:r>
            <a:r>
              <a:rPr 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87;p30">
            <a:extLst>
              <a:ext uri="{FF2B5EF4-FFF2-40B4-BE49-F238E27FC236}">
                <a16:creationId xmlns:a16="http://schemas.microsoft.com/office/drawing/2014/main" id="{FA1786D3-CC17-625D-B959-8310E2F40F15}"/>
              </a:ext>
            </a:extLst>
          </p:cNvPr>
          <p:cNvSpPr txBox="1"/>
          <p:nvPr/>
        </p:nvSpPr>
        <p:spPr>
          <a:xfrm>
            <a:off x="3404771" y="2132998"/>
            <a:ext cx="4516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결론 </a:t>
            </a: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A5B9C-DB87-8AE2-D4E9-44650565EF7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858C1585-C76C-95E8-46A8-8FB8429793E2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나눔고딕" panose="020D0604000000000000" pitchFamily="50" charset="-127"/>
              </a:endParaRPr>
            </a:p>
          </p:txBody>
        </p:sp>
        <p:sp>
          <p:nvSpPr>
            <p:cNvPr id="11" name="Google Shape;526;p50">
              <a:extLst>
                <a:ext uri="{FF2B5EF4-FFF2-40B4-BE49-F238E27FC236}">
                  <a16:creationId xmlns:a16="http://schemas.microsoft.com/office/drawing/2014/main" id="{14158F78-7F75-A62D-369C-993723524E1E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</a:t>
              </a:r>
              <a:r>
                <a:rPr lang="en-US" altLang="ko-KR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7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27;p50">
              <a:extLst>
                <a:ext uri="{FF2B5EF4-FFF2-40B4-BE49-F238E27FC236}">
                  <a16:creationId xmlns:a16="http://schemas.microsoft.com/office/drawing/2014/main" id="{7D15D722-F3E3-6E55-8337-FAEFD2B8ED7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0" name="Google Shape;531;p50">
              <a:extLst>
                <a:ext uri="{FF2B5EF4-FFF2-40B4-BE49-F238E27FC236}">
                  <a16:creationId xmlns:a16="http://schemas.microsoft.com/office/drawing/2014/main" id="{030CD0A3-0DD0-38D9-663A-C9EB8D012E8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결론 및 향후 과제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Google Shape;386;p30">
            <a:extLst>
              <a:ext uri="{FF2B5EF4-FFF2-40B4-BE49-F238E27FC236}">
                <a16:creationId xmlns:a16="http://schemas.microsoft.com/office/drawing/2014/main" id="{74DEF6C5-271B-3A2E-4D3E-D5AB8896AC5B}"/>
              </a:ext>
            </a:extLst>
          </p:cNvPr>
          <p:cNvSpPr/>
          <p:nvPr/>
        </p:nvSpPr>
        <p:spPr>
          <a:xfrm>
            <a:off x="10103967" y="2871662"/>
            <a:ext cx="6480000" cy="64800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 amt="10000"/>
            </a:blip>
            <a:stretch>
              <a:fillRect l="-25458" r="-254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4" name="Google Shape;383;p30">
            <a:extLst>
              <a:ext uri="{FF2B5EF4-FFF2-40B4-BE49-F238E27FC236}">
                <a16:creationId xmlns:a16="http://schemas.microsoft.com/office/drawing/2014/main" id="{C9CECA25-054D-4B15-B661-3AE3BC70E974}"/>
              </a:ext>
            </a:extLst>
          </p:cNvPr>
          <p:cNvSpPr txBox="1"/>
          <p:nvPr/>
        </p:nvSpPr>
        <p:spPr>
          <a:xfrm>
            <a:off x="10327630" y="4497431"/>
            <a:ext cx="6032675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데이터셋을 늘려 분석 기간을 확장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분석 통한 월별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계절별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변동 파악</a:t>
            </a:r>
            <a:endParaRPr lang="en-US" altLang="ko-KR" sz="2200" b="1" i="0" u="none" strike="noStrike" cap="none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200" b="1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추세 예측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통한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개선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altLang="ko-KR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데이터셋에 존재한 다양한 이동 데이터 사용한</a:t>
            </a:r>
            <a:endParaRPr lang="en-US" altLang="ko-KR" sz="2000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ko-KR" altLang="en-US" sz="2200" b="1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동선 기반의 광고 송출 시스템 구축</a:t>
            </a:r>
            <a:r>
              <a:rPr lang="ko-KR" altLang="en-US" sz="2000" b="1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가능</a:t>
            </a:r>
            <a:endParaRPr lang="ko-KR" altLang="en-US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87;p30">
            <a:extLst>
              <a:ext uri="{FF2B5EF4-FFF2-40B4-BE49-F238E27FC236}">
                <a16:creationId xmlns:a16="http://schemas.microsoft.com/office/drawing/2014/main" id="{D31403BB-458E-DD80-E4C6-A085B6881A12}"/>
              </a:ext>
            </a:extLst>
          </p:cNvPr>
          <p:cNvSpPr txBox="1"/>
          <p:nvPr/>
        </p:nvSpPr>
        <p:spPr>
          <a:xfrm>
            <a:off x="11085567" y="2132998"/>
            <a:ext cx="4516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향후 과제 </a:t>
            </a: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31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Google Shape;531;p15"/>
          <p:cNvGraphicFramePr/>
          <p:nvPr>
            <p:extLst>
              <p:ext uri="{D42A27DB-BD31-4B8C-83A1-F6EECF244321}">
                <p14:modId xmlns:p14="http://schemas.microsoft.com/office/powerpoint/2010/main" val="735217773"/>
              </p:ext>
            </p:extLst>
          </p:nvPr>
        </p:nvGraphicFramePr>
        <p:xfrm>
          <a:off x="1222376" y="2281777"/>
          <a:ext cx="16562388" cy="7182897"/>
        </p:xfrm>
        <a:graphic>
          <a:graphicData uri="http://schemas.openxmlformats.org/drawingml/2006/table">
            <a:tbl>
              <a:tblPr>
                <a:noFill/>
                <a:tableStyleId>{8EB2A45B-F14C-4D71-B64A-0F4FA5A1E815}</a:tableStyleId>
              </a:tblPr>
              <a:tblGrid>
                <a:gridCol w="736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9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최현민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정혜원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김수연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김현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최수정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직접 프로젝트를 수행하며 머리 속의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이론과 내용이 정리되어 좋았다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조장으로써 프로젝트 기간동안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많은 부분을 조율하고 진행하고 일부분은 독단적으로 밀어 붙인 내용도 있었는데 조원 분들이 다들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잘따라와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주시고 맡은 파트에 대해 시간과 노력을 다해주어서 리더십을 더욱 기를 수 있었다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거의 모든 프로젝트 과정을 팀원들이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같이 해보고 회의를 자주 진행하는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방식으로 진행을 했는데 이러한 방식이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전 과정을 이해하고 진행하는데 도움이 되었던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 회의를 통해서 각 파트의 부족한 부분들에 대한 피드백을 받아 더 완성도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프로젝트를 만들 수 있었던 것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수업에서 배운 머신 러닝 기법들을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프로젝트에 적용해보며 추후 실무에 도움이 될 것 같아서 좋았고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함께 피드백을 주고 받으며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문제를 정의하고 해결해 나가는 과정이 재밌었습니다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통해 추상적이었던 개념들을 실제로 적용해 볼 수 있다는 점이 좋았다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이론적인 내용들을 실제 데이터에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적용하면서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 결과를 분석하고 해석하는 과정이 재미있었다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팀프로젝트를 통해 내가 부족한 부분도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막히는 부분도 팀원 분들과 소통하면서 해결해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나갈수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있어서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코드 뿐만 아니라 다른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팀원들의 코드도  공유하면서 간결하게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코드를 짜는 법을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배울수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95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아쉬운점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나의 실력을 깨닫게 되었고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부족한 점에 대해서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알게되어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더욱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정진해야겠다는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생각이 들었다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 데이터 셋이니 이동관련도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추후에라도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활용해서 결과물을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만들어내면 좋을 것 같다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아무래도 세미 프로젝트이다 보니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시간적인 제약이 있어서 시간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거리 관련 피처들을 추천 시스템에 적용하여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구현하지 못한 점이 아쉽습니다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딥러닝 기법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이용해서 시계열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분석까지 해보고 싶었지만 시간 상의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여유가 없었고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개념을 정확히 이해하지 못해서 시계열 분석을 수행하지 못한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점이 아쉽습니다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제한된 시간으로 인해 이동 시간대까지는 다루지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못한게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아쉬웠다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이후 기회가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된다면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같이 해보면 좋을 것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프로젝트이다보니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부족한 점이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많았습니다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팀원분들의 코드를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공부하면서 진행했는데 데이터 시각화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위주로 참여하였습니다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다음 프로젝트에선 좀 더 공부하여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파트에 참여해보고 싶습니다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느낀점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 조원분들을 만난 것 같다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프로젝트의 진행에 있어 각자의 장점을 살려 진행하는 것도 업무에서 중요한 부분이라고 생각한다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이번 프로젝트에서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나또한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많이 배웠고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다른 조원분에게도 나의 경험이 많이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전해졌으면 좋겠다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데이터와 관련하여 처음 해보는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프로젝트라 부족한 점도 있겠지만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팀원분들과 협력하여 좋은 결과물을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만들어낸 것 같아서 뿌듯하고 이론으로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배웠던 내용들을 직접 데이터를 다루면서 적용해보니까 이해도 더 잘 되고 심화된 학습을 할 수 있었던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실습 전에는 모든 것이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막막했고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 해내지 못할 거라는 막연한 불안감이 있었는데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막상 해보니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프로젝트가 잘 진행되는 것을 보며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약간은 자신감이 생긴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진행하면서 어려운 과제들을 마주하게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되었었는데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이를 해결하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과정에서 큰 성취감과  성장의 기회를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느낄 수 있었다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통해 한번 더 복습 할 수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있었던 기회가 되었고 같고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처음하는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프로젝트로 흐름이나 진행과정을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경험해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볼수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있어서 좋았습니다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혼자라면 할 수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없었겠지만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 덕분에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부족한 부분을 알 수 있었고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많이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배울 수 있었습니다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F80361-BD5D-DC4D-3E27-312E3535A83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2" name="Google Shape;525;p50">
              <a:extLst>
                <a:ext uri="{FF2B5EF4-FFF2-40B4-BE49-F238E27FC236}">
                  <a16:creationId xmlns:a16="http://schemas.microsoft.com/office/drawing/2014/main" id="{048CE241-DF18-1587-BDAF-0C9686EE93C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3" name="Google Shape;526;p50">
              <a:extLst>
                <a:ext uri="{FF2B5EF4-FFF2-40B4-BE49-F238E27FC236}">
                  <a16:creationId xmlns:a16="http://schemas.microsoft.com/office/drawing/2014/main" id="{4F350BD1-CD55-BFA2-3DE1-AD26569E5AB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</a:t>
              </a:r>
              <a:r>
                <a:rPr lang="en-US" altLang="ko-KR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8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27;p50">
              <a:extLst>
                <a:ext uri="{FF2B5EF4-FFF2-40B4-BE49-F238E27FC236}">
                  <a16:creationId xmlns:a16="http://schemas.microsoft.com/office/drawing/2014/main" id="{DB28FEA6-CF4A-CB93-377E-8F83FA1F7A5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31;p50">
              <a:extLst>
                <a:ext uri="{FF2B5EF4-FFF2-40B4-BE49-F238E27FC236}">
                  <a16:creationId xmlns:a16="http://schemas.microsoft.com/office/drawing/2014/main" id="{489D07A4-3A95-C656-3378-216C1EA758DD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프로젝트 소감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 txBox="1"/>
          <p:nvPr/>
        </p:nvSpPr>
        <p:spPr>
          <a:xfrm>
            <a:off x="4583086" y="3943350"/>
            <a:ext cx="896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</a:pPr>
            <a:r>
              <a:rPr lang="en-US" sz="15500" b="1" i="0" u="none" strike="noStrike" cap="none" dirty="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5251614" y="6616700"/>
            <a:ext cx="77847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fecffe0d8_0_16"/>
          <p:cNvSpPr txBox="1"/>
          <p:nvPr/>
        </p:nvSpPr>
        <p:spPr>
          <a:xfrm>
            <a:off x="4659286" y="3867150"/>
            <a:ext cx="896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</a:pPr>
            <a:r>
              <a:rPr lang="en-US" sz="15500" b="1" i="0" u="none" strike="noStrike" cap="none" dirty="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THANKS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09" name="Google Shape;409;g29fecffe0d8_0_16"/>
          <p:cNvSpPr txBox="1"/>
          <p:nvPr/>
        </p:nvSpPr>
        <p:spPr>
          <a:xfrm>
            <a:off x="5251614" y="6616700"/>
            <a:ext cx="77847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61;p9">
            <a:extLst>
              <a:ext uri="{FF2B5EF4-FFF2-40B4-BE49-F238E27FC236}">
                <a16:creationId xmlns:a16="http://schemas.microsoft.com/office/drawing/2014/main" id="{90F845DF-9A3C-C25E-2B94-F92933282F15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사용 시스템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BB5841A-BAA8-2E4B-6014-54906550D527}"/>
              </a:ext>
            </a:extLst>
          </p:cNvPr>
          <p:cNvGrpSpPr/>
          <p:nvPr/>
        </p:nvGrpSpPr>
        <p:grpSpPr>
          <a:xfrm>
            <a:off x="4110798" y="2263775"/>
            <a:ext cx="10800000" cy="7218900"/>
            <a:chOff x="2682480" y="2263775"/>
            <a:chExt cx="10800000" cy="721890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F936B256-310F-0997-5A37-3FB3A6BF6D41}"/>
                </a:ext>
              </a:extLst>
            </p:cNvPr>
            <p:cNvGrpSpPr/>
            <p:nvPr/>
          </p:nvGrpSpPr>
          <p:grpSpPr>
            <a:xfrm>
              <a:off x="4859603" y="2326543"/>
              <a:ext cx="1145026" cy="1334562"/>
              <a:chOff x="4950429" y="2263775"/>
              <a:chExt cx="1145026" cy="133456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6968B5-3768-0F2B-535E-3BDEB78DDEFF}"/>
                  </a:ext>
                </a:extLst>
              </p:cNvPr>
              <p:cNvSpPr txBox="1"/>
              <p:nvPr/>
            </p:nvSpPr>
            <p:spPr>
              <a:xfrm>
                <a:off x="5019882" y="3229005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[Excel]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" name="그림 8" descr="상징, 스크린샷, 그린, 그래픽이(가) 표시된 사진&#10;&#10;자동 생성된 설명">
                <a:extLst>
                  <a:ext uri="{FF2B5EF4-FFF2-40B4-BE49-F238E27FC236}">
                    <a16:creationId xmlns:a16="http://schemas.microsoft.com/office/drawing/2014/main" id="{6C731AFE-6AF1-8CF6-B18E-3EFC4FFE7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429" y="2263775"/>
                <a:ext cx="968068" cy="900000"/>
              </a:xfrm>
              <a:prstGeom prst="rect">
                <a:avLst/>
              </a:prstGeom>
            </p:spPr>
          </p:pic>
        </p:grpSp>
        <p:pic>
          <p:nvPicPr>
            <p:cNvPr id="20" name="그림 19" descr="폰트, 스크린샷, 텍스트, 그래픽이(가) 표시된 사진&#10;&#10;자동 생성된 설명">
              <a:extLst>
                <a:ext uri="{FF2B5EF4-FFF2-40B4-BE49-F238E27FC236}">
                  <a16:creationId xmlns:a16="http://schemas.microsoft.com/office/drawing/2014/main" id="{337852B4-CFFD-D1C5-889A-11BCD1111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91" t="26860" r="8495" b="25527"/>
            <a:stretch/>
          </p:blipFill>
          <p:spPr>
            <a:xfrm>
              <a:off x="4663606" y="8303877"/>
              <a:ext cx="1537020" cy="900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6DE100D-4CF0-8464-BBFC-2347C2E383BA}"/>
                </a:ext>
              </a:extLst>
            </p:cNvPr>
            <p:cNvGrpSpPr/>
            <p:nvPr/>
          </p:nvGrpSpPr>
          <p:grpSpPr>
            <a:xfrm>
              <a:off x="6606122" y="2263775"/>
              <a:ext cx="2314520" cy="1334562"/>
              <a:chOff x="6560844" y="2263775"/>
              <a:chExt cx="2314520" cy="1334562"/>
            </a:xfrm>
          </p:grpSpPr>
          <p:pic>
            <p:nvPicPr>
              <p:cNvPr id="18" name="그림 17" descr="원, 그래픽이(가) 표시된 사진&#10;&#10;자동 생성된 설명">
                <a:extLst>
                  <a:ext uri="{FF2B5EF4-FFF2-40B4-BE49-F238E27FC236}">
                    <a16:creationId xmlns:a16="http://schemas.microsoft.com/office/drawing/2014/main" id="{707FDD95-210E-B317-5D65-18724CB57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8104" y="226377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417B431-ADFD-61F4-9077-AAA4DD93569D}"/>
                  </a:ext>
                </a:extLst>
              </p:cNvPr>
              <p:cNvSpPr txBox="1"/>
              <p:nvPr/>
            </p:nvSpPr>
            <p:spPr>
              <a:xfrm>
                <a:off x="6560844" y="3229005"/>
                <a:ext cx="2314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Jupyter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notebook]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FAF1DCE-F70C-70F1-E2E5-EE0CAFB9A142}"/>
                </a:ext>
              </a:extLst>
            </p:cNvPr>
            <p:cNvGrpSpPr/>
            <p:nvPr/>
          </p:nvGrpSpPr>
          <p:grpSpPr>
            <a:xfrm>
              <a:off x="4894330" y="5275871"/>
              <a:ext cx="1075573" cy="1197640"/>
              <a:chOff x="4842924" y="5483148"/>
              <a:chExt cx="1075573" cy="1197640"/>
            </a:xfrm>
          </p:grpSpPr>
          <p:pic>
            <p:nvPicPr>
              <p:cNvPr id="28" name="그림 27" descr="그래픽, 폰트, 그래픽 디자인, 로고이(가) 표시된 사진&#10;&#10;자동 생성된 설명">
                <a:extLst>
                  <a:ext uri="{FF2B5EF4-FFF2-40B4-BE49-F238E27FC236}">
                    <a16:creationId xmlns:a16="http://schemas.microsoft.com/office/drawing/2014/main" id="{4A8F5408-5F5C-AA45-CFF0-0D75DA6161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79" r="61024"/>
              <a:stretch/>
            </p:blipFill>
            <p:spPr>
              <a:xfrm>
                <a:off x="5023751" y="5483148"/>
                <a:ext cx="713919" cy="900000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683F38E-1141-A8EF-62B5-B0CAEF917A7A}"/>
                  </a:ext>
                </a:extLst>
              </p:cNvPr>
              <p:cNvSpPr txBox="1"/>
              <p:nvPr/>
            </p:nvSpPr>
            <p:spPr>
              <a:xfrm>
                <a:off x="4842924" y="6311456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[NumPy]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A3F124-2278-F4DA-ECDB-07BC4B3EF840}"/>
                </a:ext>
              </a:extLst>
            </p:cNvPr>
            <p:cNvGrpSpPr/>
            <p:nvPr/>
          </p:nvGrpSpPr>
          <p:grpSpPr>
            <a:xfrm>
              <a:off x="4894330" y="3766642"/>
              <a:ext cx="1075573" cy="1334061"/>
              <a:chOff x="5025248" y="3839123"/>
              <a:chExt cx="1075573" cy="1334061"/>
            </a:xfrm>
          </p:grpSpPr>
          <p:pic>
            <p:nvPicPr>
              <p:cNvPr id="4" name="그림 3" descr="그래픽, 클립아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EA39CEB-5FDC-91E8-8135-81D73EA7B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3034" y="3839123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1FD61A-EB11-1AE1-FC4A-A82C840C40D4}"/>
                  </a:ext>
                </a:extLst>
              </p:cNvPr>
              <p:cNvSpPr txBox="1"/>
              <p:nvPr/>
            </p:nvSpPr>
            <p:spPr>
              <a:xfrm>
                <a:off x="5025248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[Python]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725F58-6805-1AAC-E813-59ABF6416D3E}"/>
                </a:ext>
              </a:extLst>
            </p:cNvPr>
            <p:cNvGrpSpPr/>
            <p:nvPr/>
          </p:nvGrpSpPr>
          <p:grpSpPr>
            <a:xfrm>
              <a:off x="9522135" y="2263775"/>
              <a:ext cx="1075573" cy="1334562"/>
              <a:chOff x="9652304" y="2263775"/>
              <a:chExt cx="1075573" cy="1334562"/>
            </a:xfrm>
          </p:grpSpPr>
          <p:pic>
            <p:nvPicPr>
              <p:cNvPr id="16" name="그림 15" descr="그래픽, 상징, 일렉트릭 블루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545567A8-CA0B-1861-9427-7C29A9D43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0090" y="226377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8479005-2961-1D77-A79F-CAD921024DD6}"/>
                  </a:ext>
                </a:extLst>
              </p:cNvPr>
              <p:cNvSpPr txBox="1"/>
              <p:nvPr/>
            </p:nvSpPr>
            <p:spPr>
              <a:xfrm>
                <a:off x="9652304" y="3229005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VScode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6A0EDC-C201-6640-EB86-6A3EAB374DA6}"/>
                </a:ext>
              </a:extLst>
            </p:cNvPr>
            <p:cNvGrpSpPr/>
            <p:nvPr/>
          </p:nvGrpSpPr>
          <p:grpSpPr>
            <a:xfrm>
              <a:off x="7225596" y="3766642"/>
              <a:ext cx="1075573" cy="1334061"/>
              <a:chOff x="6955545" y="3839123"/>
              <a:chExt cx="1075573" cy="1334061"/>
            </a:xfrm>
          </p:grpSpPr>
          <p:pic>
            <p:nvPicPr>
              <p:cNvPr id="131" name="그림 130" descr="그래픽, 상징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C6C8C14F-9FC5-F42A-DCB9-CFD8A15AD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3331" y="3839123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C3E7989-A901-2F54-1199-D7AD10685307}"/>
                  </a:ext>
                </a:extLst>
              </p:cNvPr>
              <p:cNvSpPr txBox="1"/>
              <p:nvPr/>
            </p:nvSpPr>
            <p:spPr>
              <a:xfrm>
                <a:off x="6955545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[HTML]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526A7E6-0AFD-26AA-3CBA-B1F62CC6FB51}"/>
                </a:ext>
              </a:extLst>
            </p:cNvPr>
            <p:cNvGrpSpPr/>
            <p:nvPr/>
          </p:nvGrpSpPr>
          <p:grpSpPr>
            <a:xfrm>
              <a:off x="9522135" y="3766642"/>
              <a:ext cx="1075573" cy="1334061"/>
              <a:chOff x="8642818" y="3839123"/>
              <a:chExt cx="1075573" cy="1334061"/>
            </a:xfrm>
          </p:grpSpPr>
          <p:pic>
            <p:nvPicPr>
              <p:cNvPr id="129" name="그림 128" descr="스크린샷, 그래픽, 일렉트릭 블루, 직사각형이(가) 표시된 사진&#10;&#10;자동 생성된 설명">
                <a:extLst>
                  <a:ext uri="{FF2B5EF4-FFF2-40B4-BE49-F238E27FC236}">
                    <a16:creationId xmlns:a16="http://schemas.microsoft.com/office/drawing/2014/main" id="{C71345B3-416D-587B-35A1-B0F645DC7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1490" y="3839123"/>
                <a:ext cx="638228" cy="900000"/>
              </a:xfrm>
              <a:prstGeom prst="rect">
                <a:avLst/>
              </a:prstGeom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A36A983-D0FD-2C83-1AD1-5BE6B6567495}"/>
                  </a:ext>
                </a:extLst>
              </p:cNvPr>
              <p:cNvSpPr txBox="1"/>
              <p:nvPr/>
            </p:nvSpPr>
            <p:spPr>
              <a:xfrm>
                <a:off x="8642818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[CSS]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6CC906F-8E37-26D3-3CC2-0C21733C4BBD}"/>
                </a:ext>
              </a:extLst>
            </p:cNvPr>
            <p:cNvGrpSpPr/>
            <p:nvPr/>
          </p:nvGrpSpPr>
          <p:grpSpPr>
            <a:xfrm>
              <a:off x="11818674" y="3769494"/>
              <a:ext cx="1075573" cy="1334061"/>
              <a:chOff x="10448177" y="3839123"/>
              <a:chExt cx="1075573" cy="1334061"/>
            </a:xfrm>
          </p:grpSpPr>
          <p:pic>
            <p:nvPicPr>
              <p:cNvPr id="12" name="그림 11" descr="폰트, 그래픽, 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A704E2B-F35D-669E-9589-7B7763493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3499" y="3839123"/>
                <a:ext cx="831579" cy="9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E1A72F-90E0-045A-621D-0CD270A34F74}"/>
                  </a:ext>
                </a:extLst>
              </p:cNvPr>
              <p:cNvSpPr txBox="1"/>
              <p:nvPr/>
            </p:nvSpPr>
            <p:spPr>
              <a:xfrm>
                <a:off x="10448177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[JSON]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C56C2E-9AD6-26CF-9502-9BBF6B80D5D0}"/>
                </a:ext>
              </a:extLst>
            </p:cNvPr>
            <p:cNvGrpSpPr/>
            <p:nvPr/>
          </p:nvGrpSpPr>
          <p:grpSpPr>
            <a:xfrm>
              <a:off x="7225596" y="5275872"/>
              <a:ext cx="1075573" cy="1197640"/>
              <a:chOff x="6980709" y="5483148"/>
              <a:chExt cx="1075573" cy="1197640"/>
            </a:xfrm>
          </p:grpSpPr>
          <p:pic>
            <p:nvPicPr>
              <p:cNvPr id="30" name="그림 29" descr="스크린샷, 그래픽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876DC07F-ACA6-FF96-A221-B1326C3C1B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5712"/>
              <a:stretch/>
            </p:blipFill>
            <p:spPr>
              <a:xfrm>
                <a:off x="7247508" y="5483148"/>
                <a:ext cx="541975" cy="900000"/>
              </a:xfrm>
              <a:prstGeom prst="rect">
                <a:avLst/>
              </a:prstGeom>
            </p:spPr>
          </p:pic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05776CE-1E13-03AE-3EF9-C05BCF8BB122}"/>
                  </a:ext>
                </a:extLst>
              </p:cNvPr>
              <p:cNvSpPr txBox="1"/>
              <p:nvPr/>
            </p:nvSpPr>
            <p:spPr>
              <a:xfrm>
                <a:off x="6980709" y="6311456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[Pandas]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EE722C39-D194-8505-920B-B05A629C90BF}"/>
                </a:ext>
              </a:extLst>
            </p:cNvPr>
            <p:cNvSpPr/>
            <p:nvPr/>
          </p:nvSpPr>
          <p:spPr>
            <a:xfrm>
              <a:off x="2682480" y="2718509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</a:t>
              </a: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048DAEE9-284D-E705-4727-CEC8C82E6BD4}"/>
                </a:ext>
              </a:extLst>
            </p:cNvPr>
            <p:cNvSpPr/>
            <p:nvPr/>
          </p:nvSpPr>
          <p:spPr>
            <a:xfrm>
              <a:off x="2682480" y="4156673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 및 포맷</a:t>
              </a: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07DA866A-1F8B-75D3-44EA-4A28421E5B9F}"/>
                </a:ext>
              </a:extLst>
            </p:cNvPr>
            <p:cNvSpPr/>
            <p:nvPr/>
          </p:nvSpPr>
          <p:spPr>
            <a:xfrm>
              <a:off x="2682480" y="5597693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패키지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18BD6EE-3A3A-A048-C620-BF2A657EE14B}"/>
                </a:ext>
              </a:extLst>
            </p:cNvPr>
            <p:cNvGrpSpPr/>
            <p:nvPr/>
          </p:nvGrpSpPr>
          <p:grpSpPr>
            <a:xfrm>
              <a:off x="4731345" y="6678537"/>
              <a:ext cx="1401543" cy="1271494"/>
              <a:chOff x="4896676" y="6989819"/>
              <a:chExt cx="1401543" cy="1271494"/>
            </a:xfrm>
          </p:grpSpPr>
          <p:pic>
            <p:nvPicPr>
              <p:cNvPr id="22" name="그림 21" descr="원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3B0E8C5E-AB52-0880-F84E-EEA47A265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7447" y="698981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8C1CD15-2C03-52DA-E95F-0401CE1BFA63}"/>
                  </a:ext>
                </a:extLst>
              </p:cNvPr>
              <p:cNvSpPr txBox="1"/>
              <p:nvPr/>
            </p:nvSpPr>
            <p:spPr>
              <a:xfrm>
                <a:off x="4896676" y="7891981"/>
                <a:ext cx="1401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Matpoltlib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26" name="그림 25" descr="원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DF23A2C2-ADA3-9D0F-D115-20199326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3382" y="6678537"/>
              <a:ext cx="900000" cy="9000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D540CFA-8825-AB7D-1D0D-C1ACA5F9A793}"/>
                </a:ext>
              </a:extLst>
            </p:cNvPr>
            <p:cNvSpPr txBox="1"/>
            <p:nvPr/>
          </p:nvSpPr>
          <p:spPr>
            <a:xfrm>
              <a:off x="7062611" y="7580699"/>
              <a:ext cx="140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[Seaborn]</a:t>
              </a:r>
              <a:endPara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5267AAF-C4A9-F6EE-C899-FACB37457BFD}"/>
                </a:ext>
              </a:extLst>
            </p:cNvPr>
            <p:cNvGrpSpPr/>
            <p:nvPr/>
          </p:nvGrpSpPr>
          <p:grpSpPr>
            <a:xfrm>
              <a:off x="9522135" y="6678537"/>
              <a:ext cx="1075573" cy="1271494"/>
              <a:chOff x="8809225" y="6989819"/>
              <a:chExt cx="1075573" cy="1271494"/>
            </a:xfrm>
          </p:grpSpPr>
          <p:pic>
            <p:nvPicPr>
              <p:cNvPr id="24" name="그림 23" descr="다채로움, 그린, 라인, 픽셀이(가) 표시된 사진&#10;&#10;자동 생성된 설명">
                <a:extLst>
                  <a:ext uri="{FF2B5EF4-FFF2-40B4-BE49-F238E27FC236}">
                    <a16:creationId xmlns:a16="http://schemas.microsoft.com/office/drawing/2014/main" id="{B260E322-D0BB-E8C0-9B49-86781B744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97011" y="6989819"/>
                <a:ext cx="500000" cy="900000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AC3A7D-FCC1-9C84-EB27-7955ACF7C4E5}"/>
                  </a:ext>
                </a:extLst>
              </p:cNvPr>
              <p:cNvSpPr txBox="1"/>
              <p:nvPr/>
            </p:nvSpPr>
            <p:spPr>
              <a:xfrm>
                <a:off x="8809225" y="7891981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[Folium]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1C437FF-BD33-6C42-6E25-87A6B8E3773F}"/>
                </a:ext>
              </a:extLst>
            </p:cNvPr>
            <p:cNvSpPr/>
            <p:nvPr/>
          </p:nvSpPr>
          <p:spPr>
            <a:xfrm>
              <a:off x="2682480" y="7037285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</a:t>
              </a: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E5EF6074-8D56-31F0-8435-B7624F3EA06C}"/>
                </a:ext>
              </a:extLst>
            </p:cNvPr>
            <p:cNvSpPr/>
            <p:nvPr/>
          </p:nvSpPr>
          <p:spPr>
            <a:xfrm>
              <a:off x="2682480" y="8476879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프레임워크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AD0CDE-715B-2996-A6FF-7DB427E79D23}"/>
                </a:ext>
              </a:extLst>
            </p:cNvPr>
            <p:cNvSpPr/>
            <p:nvPr/>
          </p:nvSpPr>
          <p:spPr>
            <a:xfrm>
              <a:off x="2682480" y="3706304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9495A2C-9FEE-BAF3-57BB-97260538F5AF}"/>
                </a:ext>
              </a:extLst>
            </p:cNvPr>
            <p:cNvSpPr/>
            <p:nvPr/>
          </p:nvSpPr>
          <p:spPr>
            <a:xfrm>
              <a:off x="2682480" y="5145896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3B7A8E7-C4E9-2F55-5595-45F74F39880B}"/>
                </a:ext>
              </a:extLst>
            </p:cNvPr>
            <p:cNvSpPr/>
            <p:nvPr/>
          </p:nvSpPr>
          <p:spPr>
            <a:xfrm>
              <a:off x="2682480" y="6585488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680CD79-8410-5473-6AC3-2146E95396C7}"/>
                </a:ext>
              </a:extLst>
            </p:cNvPr>
            <p:cNvSpPr/>
            <p:nvPr/>
          </p:nvSpPr>
          <p:spPr>
            <a:xfrm>
              <a:off x="2682480" y="8025080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FD67CD5-279F-A362-83E7-B86553F4D641}"/>
                </a:ext>
              </a:extLst>
            </p:cNvPr>
            <p:cNvSpPr/>
            <p:nvPr/>
          </p:nvSpPr>
          <p:spPr>
            <a:xfrm>
              <a:off x="2682480" y="2266712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4CEE46-909D-24A7-C9F9-E8A27896F70F}"/>
                </a:ext>
              </a:extLst>
            </p:cNvPr>
            <p:cNvSpPr/>
            <p:nvPr/>
          </p:nvSpPr>
          <p:spPr>
            <a:xfrm>
              <a:off x="2682480" y="9464675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426E10-6F58-17A0-0021-D101F92E8F75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6" name="Google Shape;161;p9">
              <a:extLst>
                <a:ext uri="{FF2B5EF4-FFF2-40B4-BE49-F238E27FC236}">
                  <a16:creationId xmlns:a16="http://schemas.microsoft.com/office/drawing/2014/main" id="{DEEDE9CB-52FE-6125-D6E6-E24FD8373A0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선정 배경 및 목표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C05F5C-86EE-A46C-A75F-7355B3625D9E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C1451C-2166-658D-5B74-C7F354D2EF2C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57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E58A64B-40E5-1B28-4C22-9CAEA1319984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2" name="Google Shape;161;p9">
              <a:extLst>
                <a:ext uri="{FF2B5EF4-FFF2-40B4-BE49-F238E27FC236}">
                  <a16:creationId xmlns:a16="http://schemas.microsoft.com/office/drawing/2014/main" id="{8DE79F2F-9167-AFE9-5F91-CB68A3CC2EB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팀 구성 및 역할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B6145201-0C9F-86E2-FB4A-2FB2A537D5AD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02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1A5DA7-F351-9840-6248-F09917CF7F4E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3" name="Google Shape;168;p9">
            <a:extLst>
              <a:ext uri="{FF2B5EF4-FFF2-40B4-BE49-F238E27FC236}">
                <a16:creationId xmlns:a16="http://schemas.microsoft.com/office/drawing/2014/main" id="{8B60AB84-92D9-8FA5-D2E5-3FCDF782F738}"/>
              </a:ext>
            </a:extLst>
          </p:cNvPr>
          <p:cNvCxnSpPr>
            <a:cxnSpLocks/>
          </p:cNvCxnSpPr>
          <p:nvPr/>
        </p:nvCxnSpPr>
        <p:spPr>
          <a:xfrm>
            <a:off x="14655007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" name="Google Shape;122;p4">
            <a:extLst>
              <a:ext uri="{FF2B5EF4-FFF2-40B4-BE49-F238E27FC236}">
                <a16:creationId xmlns:a16="http://schemas.microsoft.com/office/drawing/2014/main" id="{595055C5-C66C-8926-FEB5-EB8484C73E2B}"/>
              </a:ext>
            </a:extLst>
          </p:cNvPr>
          <p:cNvSpPr txBox="1"/>
          <p:nvPr/>
        </p:nvSpPr>
        <p:spPr>
          <a:xfrm>
            <a:off x="1222375" y="3017260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최현민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824C29A-F49F-0A75-78BF-C5E0F2043E3A}"/>
              </a:ext>
            </a:extLst>
          </p:cNvPr>
          <p:cNvSpPr/>
          <p:nvPr/>
        </p:nvSpPr>
        <p:spPr>
          <a:xfrm flipV="1">
            <a:off x="1754725" y="3672856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Google Shape;122;p4">
            <a:extLst>
              <a:ext uri="{FF2B5EF4-FFF2-40B4-BE49-F238E27FC236}">
                <a16:creationId xmlns:a16="http://schemas.microsoft.com/office/drawing/2014/main" id="{0E5B1A41-035D-7E16-E315-0E95B0511E52}"/>
              </a:ext>
            </a:extLst>
          </p:cNvPr>
          <p:cNvSpPr txBox="1"/>
          <p:nvPr/>
        </p:nvSpPr>
        <p:spPr>
          <a:xfrm>
            <a:off x="1222375" y="3857522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조장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Google Shape;122;p4">
            <a:extLst>
              <a:ext uri="{FF2B5EF4-FFF2-40B4-BE49-F238E27FC236}">
                <a16:creationId xmlns:a16="http://schemas.microsoft.com/office/drawing/2014/main" id="{8AB74B9E-A80D-0C45-A652-7F74F476341A}"/>
              </a:ext>
            </a:extLst>
          </p:cNvPr>
          <p:cNvSpPr txBox="1"/>
          <p:nvPr/>
        </p:nvSpPr>
        <p:spPr>
          <a:xfrm>
            <a:off x="1222375" y="4735408"/>
            <a:ext cx="25047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총괄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코드 및 </a:t>
            </a:r>
            <a:r>
              <a:rPr lang="en-US" altLang="ko-KR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PPT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종합</a:t>
            </a:r>
            <a:endParaRPr lang="en-US" altLang="ko-KR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기획서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업무수행흐름도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시각화 코드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코드 작성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5" name="Google Shape;138;p4">
            <a:extLst>
              <a:ext uri="{FF2B5EF4-FFF2-40B4-BE49-F238E27FC236}">
                <a16:creationId xmlns:a16="http://schemas.microsoft.com/office/drawing/2014/main" id="{CAAEB7B8-2217-572C-7763-1BF22E3B8C28}"/>
              </a:ext>
            </a:extLst>
          </p:cNvPr>
          <p:cNvSpPr txBox="1"/>
          <p:nvPr/>
        </p:nvSpPr>
        <p:spPr>
          <a:xfrm>
            <a:off x="4707538" y="3017260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정혜원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DDD68B70-1096-E918-B4C3-D4615F729877}"/>
              </a:ext>
            </a:extLst>
          </p:cNvPr>
          <p:cNvSpPr/>
          <p:nvPr/>
        </p:nvSpPr>
        <p:spPr>
          <a:xfrm flipV="1">
            <a:off x="5239888" y="3672856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Google Shape;122;p4">
            <a:extLst>
              <a:ext uri="{FF2B5EF4-FFF2-40B4-BE49-F238E27FC236}">
                <a16:creationId xmlns:a16="http://schemas.microsoft.com/office/drawing/2014/main" id="{7184BB6C-EFFE-14AE-6655-557B9ABDF836}"/>
              </a:ext>
            </a:extLst>
          </p:cNvPr>
          <p:cNvSpPr txBox="1"/>
          <p:nvPr/>
        </p:nvSpPr>
        <p:spPr>
          <a:xfrm>
            <a:off x="4707538" y="3857522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부조장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7" name="Google Shape;122;p4">
            <a:extLst>
              <a:ext uri="{FF2B5EF4-FFF2-40B4-BE49-F238E27FC236}">
                <a16:creationId xmlns:a16="http://schemas.microsoft.com/office/drawing/2014/main" id="{B32931C5-3C2B-BEA9-346F-169386AF615E}"/>
              </a:ext>
            </a:extLst>
          </p:cNvPr>
          <p:cNvSpPr txBox="1"/>
          <p:nvPr/>
        </p:nvSpPr>
        <p:spPr>
          <a:xfrm>
            <a:off x="4707538" y="4748955"/>
            <a:ext cx="25047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개요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작업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산정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서비스 구현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웹서비스 구현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8" name="Google Shape;127;p4">
            <a:extLst>
              <a:ext uri="{FF2B5EF4-FFF2-40B4-BE49-F238E27FC236}">
                <a16:creationId xmlns:a16="http://schemas.microsoft.com/office/drawing/2014/main" id="{23917A8B-3D43-9256-7E9B-B15D7B0E92BC}"/>
              </a:ext>
            </a:extLst>
          </p:cNvPr>
          <p:cNvSpPr txBox="1"/>
          <p:nvPr/>
        </p:nvSpPr>
        <p:spPr>
          <a:xfrm>
            <a:off x="8192701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김수연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D513BD62-214B-C7F2-7BB3-4D2B4A9D5C15}"/>
              </a:ext>
            </a:extLst>
          </p:cNvPr>
          <p:cNvSpPr/>
          <p:nvPr/>
        </p:nvSpPr>
        <p:spPr>
          <a:xfrm flipV="1">
            <a:off x="8725051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Google Shape;122;p4">
            <a:extLst>
              <a:ext uri="{FF2B5EF4-FFF2-40B4-BE49-F238E27FC236}">
                <a16:creationId xmlns:a16="http://schemas.microsoft.com/office/drawing/2014/main" id="{194BE89F-2B5E-84FA-49A0-2EF0A8916382}"/>
              </a:ext>
            </a:extLst>
          </p:cNvPr>
          <p:cNvSpPr txBox="1"/>
          <p:nvPr/>
        </p:nvSpPr>
        <p:spPr>
          <a:xfrm>
            <a:off x="8192701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1" name="Google Shape;122;p4">
            <a:extLst>
              <a:ext uri="{FF2B5EF4-FFF2-40B4-BE49-F238E27FC236}">
                <a16:creationId xmlns:a16="http://schemas.microsoft.com/office/drawing/2014/main" id="{08A6C581-7DC5-D97F-AE5F-51140BF0DCFA}"/>
              </a:ext>
            </a:extLst>
          </p:cNvPr>
          <p:cNvSpPr txBox="1"/>
          <p:nvPr/>
        </p:nvSpPr>
        <p:spPr>
          <a:xfrm>
            <a:off x="8192701" y="4748955"/>
            <a:ext cx="25047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 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추세분석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반영 코드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2" name="Google Shape;124;p4">
            <a:extLst>
              <a:ext uri="{FF2B5EF4-FFF2-40B4-BE49-F238E27FC236}">
                <a16:creationId xmlns:a16="http://schemas.microsoft.com/office/drawing/2014/main" id="{A2F514E4-AD41-5305-DF56-7D591350CDF0}"/>
              </a:ext>
            </a:extLst>
          </p:cNvPr>
          <p:cNvSpPr txBox="1"/>
          <p:nvPr/>
        </p:nvSpPr>
        <p:spPr>
          <a:xfrm>
            <a:off x="11677864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 현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8893CE1A-1809-73ED-1CF9-F93CBDCC4776}"/>
              </a:ext>
            </a:extLst>
          </p:cNvPr>
          <p:cNvSpPr/>
          <p:nvPr/>
        </p:nvSpPr>
        <p:spPr>
          <a:xfrm flipV="1">
            <a:off x="12210214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4" name="Google Shape;122;p4">
            <a:extLst>
              <a:ext uri="{FF2B5EF4-FFF2-40B4-BE49-F238E27FC236}">
                <a16:creationId xmlns:a16="http://schemas.microsoft.com/office/drawing/2014/main" id="{E9397287-9DC7-6F7F-D6E2-20BCC218F7FF}"/>
              </a:ext>
            </a:extLst>
          </p:cNvPr>
          <p:cNvSpPr txBox="1"/>
          <p:nvPr/>
        </p:nvSpPr>
        <p:spPr>
          <a:xfrm>
            <a:off x="11677864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5" name="Google Shape;122;p4">
            <a:extLst>
              <a:ext uri="{FF2B5EF4-FFF2-40B4-BE49-F238E27FC236}">
                <a16:creationId xmlns:a16="http://schemas.microsoft.com/office/drawing/2014/main" id="{8361165D-97D5-F2A1-0D18-EE210ADBE653}"/>
              </a:ext>
            </a:extLst>
          </p:cNvPr>
          <p:cNvSpPr txBox="1"/>
          <p:nvPr/>
        </p:nvSpPr>
        <p:spPr>
          <a:xfrm>
            <a:off x="11677864" y="4748955"/>
            <a:ext cx="25047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기획안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추천시스템 데이터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구축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6" name="Google Shape;125;p4">
            <a:extLst>
              <a:ext uri="{FF2B5EF4-FFF2-40B4-BE49-F238E27FC236}">
                <a16:creationId xmlns:a16="http://schemas.microsoft.com/office/drawing/2014/main" id="{198B56D7-F566-FF8D-1875-612409ADD1E5}"/>
              </a:ext>
            </a:extLst>
          </p:cNvPr>
          <p:cNvSpPr txBox="1"/>
          <p:nvPr/>
        </p:nvSpPr>
        <p:spPr>
          <a:xfrm>
            <a:off x="15163023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최수정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id="{60130CD4-8F4C-AF40-BD9A-25C81FFC8E31}"/>
              </a:ext>
            </a:extLst>
          </p:cNvPr>
          <p:cNvSpPr/>
          <p:nvPr/>
        </p:nvSpPr>
        <p:spPr>
          <a:xfrm flipV="1">
            <a:off x="15695373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8" name="Google Shape;122;p4">
            <a:extLst>
              <a:ext uri="{FF2B5EF4-FFF2-40B4-BE49-F238E27FC236}">
                <a16:creationId xmlns:a16="http://schemas.microsoft.com/office/drawing/2014/main" id="{F1C1EFA4-2E76-7AA3-18D4-7BE23DCEA54D}"/>
              </a:ext>
            </a:extLst>
          </p:cNvPr>
          <p:cNvSpPr txBox="1"/>
          <p:nvPr/>
        </p:nvSpPr>
        <p:spPr>
          <a:xfrm>
            <a:off x="15163023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9" name="Google Shape;122;p4">
            <a:extLst>
              <a:ext uri="{FF2B5EF4-FFF2-40B4-BE49-F238E27FC236}">
                <a16:creationId xmlns:a16="http://schemas.microsoft.com/office/drawing/2014/main" id="{245D88D8-B2C2-DA91-4517-89EC85A294AA}"/>
              </a:ext>
            </a:extLst>
          </p:cNvPr>
          <p:cNvSpPr txBox="1"/>
          <p:nvPr/>
        </p:nvSpPr>
        <p:spPr>
          <a:xfrm>
            <a:off x="15163023" y="4748955"/>
            <a:ext cx="2504700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 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추세분석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20" name="Google Shape;168;p9">
            <a:extLst>
              <a:ext uri="{FF2B5EF4-FFF2-40B4-BE49-F238E27FC236}">
                <a16:creationId xmlns:a16="http://schemas.microsoft.com/office/drawing/2014/main" id="{83508900-F392-D469-2CF9-BE3FD5A5F51E}"/>
              </a:ext>
            </a:extLst>
          </p:cNvPr>
          <p:cNvCxnSpPr>
            <a:cxnSpLocks/>
          </p:cNvCxnSpPr>
          <p:nvPr/>
        </p:nvCxnSpPr>
        <p:spPr>
          <a:xfrm>
            <a:off x="11169844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68;p9">
            <a:extLst>
              <a:ext uri="{FF2B5EF4-FFF2-40B4-BE49-F238E27FC236}">
                <a16:creationId xmlns:a16="http://schemas.microsoft.com/office/drawing/2014/main" id="{2614809F-3D50-0771-30F0-21CCE283023C}"/>
              </a:ext>
            </a:extLst>
          </p:cNvPr>
          <p:cNvCxnSpPr>
            <a:cxnSpLocks/>
          </p:cNvCxnSpPr>
          <p:nvPr/>
        </p:nvCxnSpPr>
        <p:spPr>
          <a:xfrm>
            <a:off x="7684681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68;p9">
            <a:extLst>
              <a:ext uri="{FF2B5EF4-FFF2-40B4-BE49-F238E27FC236}">
                <a16:creationId xmlns:a16="http://schemas.microsoft.com/office/drawing/2014/main" id="{ADF0683F-FAD5-524E-0CB1-752DF366CA7C}"/>
              </a:ext>
            </a:extLst>
          </p:cNvPr>
          <p:cNvCxnSpPr>
            <a:cxnSpLocks/>
          </p:cNvCxnSpPr>
          <p:nvPr/>
        </p:nvCxnSpPr>
        <p:spPr>
          <a:xfrm>
            <a:off x="4199518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2941"/>
          </a:schemeClr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5"/>
          <p:cNvGraphicFramePr/>
          <p:nvPr>
            <p:extLst>
              <p:ext uri="{D42A27DB-BD31-4B8C-83A1-F6EECF244321}">
                <p14:modId xmlns:p14="http://schemas.microsoft.com/office/powerpoint/2010/main" val="3864743493"/>
              </p:ext>
            </p:extLst>
          </p:nvPr>
        </p:nvGraphicFramePr>
        <p:xfrm>
          <a:off x="2340684" y="4406705"/>
          <a:ext cx="14325771" cy="5057968"/>
        </p:xfrm>
        <a:graphic>
          <a:graphicData uri="http://schemas.openxmlformats.org/drawingml/2006/table">
            <a:tbl>
              <a:tblPr>
                <a:noFill/>
                <a:tableStyleId>{F8E716E5-57A4-4A9B-901A-054E3F1CF6AC}</a:tableStyleId>
              </a:tblPr>
              <a:tblGrid>
                <a:gridCol w="487363">
                  <a:extLst>
                    <a:ext uri="{9D8B030D-6E8A-4147-A177-3AD203B41FA5}">
                      <a16:colId xmlns:a16="http://schemas.microsoft.com/office/drawing/2014/main" val="79989815"/>
                    </a:ext>
                  </a:extLst>
                </a:gridCol>
                <a:gridCol w="299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3054696972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1586713874"/>
                    </a:ext>
                  </a:extLst>
                </a:gridCol>
              </a:tblGrid>
              <a:tr h="12324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일자</a:t>
                      </a:r>
                      <a:endParaRPr lang="en-US" altLang="ko-KR"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시작일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기간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주제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선정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 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2023.11.15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수집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탐색적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분석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2023.11.16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현황 분석 및 데이터 시각화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2023.11.15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2023.11.21</a:t>
                      </a: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4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모델링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추천 시스템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2023.11.20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2023.11.30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5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프로젝트 발표 준비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2023.11.29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2023.12.04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6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DAC51B-944B-F7AC-24D4-435D03CF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022389"/>
              </p:ext>
            </p:extLst>
          </p:nvPr>
        </p:nvGraphicFramePr>
        <p:xfrm>
          <a:off x="3546937" y="2525592"/>
          <a:ext cx="11913264" cy="1188720"/>
        </p:xfrm>
        <a:graphic>
          <a:graphicData uri="http://schemas.openxmlformats.org/drawingml/2006/table">
            <a:tbl>
              <a:tblPr>
                <a:noFill/>
                <a:tableStyleId>{F8E716E5-57A4-4A9B-901A-054E3F1CF6AC}</a:tableStyleId>
              </a:tblPr>
              <a:tblGrid>
                <a:gridCol w="3198597">
                  <a:extLst>
                    <a:ext uri="{9D8B030D-6E8A-4147-A177-3AD203B41FA5}">
                      <a16:colId xmlns:a16="http://schemas.microsoft.com/office/drawing/2014/main" val="1901838910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352234208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1467243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261801043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전체 프로젝트 수행 기간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시작일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기간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2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Arial"/>
                          <a:cs typeface="Arial"/>
                          <a:sym typeface="Arial"/>
                        </a:rPr>
                        <a:t>프로젝트 수행 기간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2023.12.04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21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15965"/>
                  </a:ext>
                </a:extLst>
              </a:tr>
            </a:tbl>
          </a:graphicData>
        </a:graphic>
      </p:graphicFrame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9E4A653C-D2BA-81AC-1E09-EED7097AF392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4C022D03-AE56-BA5B-40F1-B5D2FC0C4E87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EE2B1-D5BE-C299-0435-E803DDA5155E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전체 수행 일정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505905" y="970964"/>
            <a:ext cx="55588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주제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과정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cxnSp>
        <p:nvCxnSpPr>
          <p:cNvPr id="99" name="Google Shape;99;p1"/>
          <p:cNvCxnSpPr>
            <a:cxnSpLocks/>
          </p:cNvCxnSpPr>
          <p:nvPr/>
        </p:nvCxnSpPr>
        <p:spPr>
          <a:xfrm flipH="1" flipV="1">
            <a:off x="10653002" y="6890010"/>
            <a:ext cx="1" cy="1388514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"/>
          <p:cNvSpPr/>
          <p:nvPr/>
        </p:nvSpPr>
        <p:spPr>
          <a:xfrm>
            <a:off x="1274675" y="2788922"/>
            <a:ext cx="16510088" cy="63156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388967" y="4981282"/>
            <a:ext cx="2079404" cy="1930897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탐색</a:t>
            </a:r>
            <a:endParaRPr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6420111" y="5289712"/>
            <a:ext cx="2409721" cy="177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</a:t>
            </a:r>
            <a:r>
              <a:rPr lang="en-US" sz="32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</a:t>
            </a:r>
            <a:r>
              <a:rPr lang="en-US" sz="3200" b="1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endParaRPr sz="3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2191567" y="5294178"/>
            <a:ext cx="2489224" cy="1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4943918" y="4568741"/>
            <a:ext cx="2577718" cy="275597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 주제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</a:p>
        </p:txBody>
      </p:sp>
      <p:sp>
        <p:nvSpPr>
          <p:cNvPr id="109" name="Google Shape;109;p1"/>
          <p:cNvSpPr/>
          <p:nvPr/>
        </p:nvSpPr>
        <p:spPr>
          <a:xfrm>
            <a:off x="4130373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121"/>
              </a:spcBef>
            </a:pP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spcBef>
                <a:spcPts val="1121"/>
              </a:spcBef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</a:t>
            </a:r>
            <a:endParaRPr lang="ko-KR" altLang="en-US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6871825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11" name="Google Shape;111;p1"/>
          <p:cNvSpPr/>
          <p:nvPr/>
        </p:nvSpPr>
        <p:spPr>
          <a:xfrm>
            <a:off x="9613277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가주제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12" name="Google Shape;112;p1"/>
          <p:cNvSpPr/>
          <p:nvPr/>
        </p:nvSpPr>
        <p:spPr>
          <a:xfrm>
            <a:off x="12354729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피처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23" name="Google Shape;123;p1"/>
          <p:cNvSpPr txBox="1"/>
          <p:nvPr/>
        </p:nvSpPr>
        <p:spPr>
          <a:xfrm>
            <a:off x="12988458" y="8278524"/>
            <a:ext cx="4796305" cy="11838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통신데이터를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활용한</a:t>
            </a:r>
            <a:endParaRPr lang="en-US"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서비스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패턴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및</a:t>
            </a:r>
          </a:p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우선순위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기반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광고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분야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추천</a:t>
            </a:r>
            <a:endParaRPr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7" name="Google Shape;99;p1">
            <a:extLst>
              <a:ext uri="{FF2B5EF4-FFF2-40B4-BE49-F238E27FC236}">
                <a16:creationId xmlns:a16="http://schemas.microsoft.com/office/drawing/2014/main" id="{A4DEBE48-6ECC-C5DE-9416-D086D4B02F19}"/>
              </a:ext>
            </a:extLst>
          </p:cNvPr>
          <p:cNvCxnSpPr>
            <a:cxnSpLocks/>
          </p:cNvCxnSpPr>
          <p:nvPr/>
        </p:nvCxnSpPr>
        <p:spPr>
          <a:xfrm flipH="1" flipV="1">
            <a:off x="5170098" y="6917306"/>
            <a:ext cx="1" cy="1391561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"/>
          <p:cNvSpPr txBox="1"/>
          <p:nvPr/>
        </p:nvSpPr>
        <p:spPr>
          <a:xfrm>
            <a:off x="3703323" y="8278524"/>
            <a:ext cx="2933550" cy="1183891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지속적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회의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를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통해</a:t>
            </a:r>
            <a:endParaRPr lang="en-US"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탐색한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주제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/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검토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9008779" y="8278524"/>
            <a:ext cx="3288445" cy="1183892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통신데이터를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이용</a:t>
            </a:r>
            <a:r>
              <a: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사용자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</a:t>
            </a:r>
            <a:endParaRPr sz="24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8" name="Google Shape;99;p1">
            <a:extLst>
              <a:ext uri="{FF2B5EF4-FFF2-40B4-BE49-F238E27FC236}">
                <a16:creationId xmlns:a16="http://schemas.microsoft.com/office/drawing/2014/main" id="{ADD96961-B435-0988-2D01-C546643C8A25}"/>
              </a:ext>
            </a:extLst>
          </p:cNvPr>
          <p:cNvCxnSpPr>
            <a:cxnSpLocks/>
          </p:cNvCxnSpPr>
          <p:nvPr/>
        </p:nvCxnSpPr>
        <p:spPr>
          <a:xfrm flipV="1">
            <a:off x="2428668" y="3240008"/>
            <a:ext cx="0" cy="1641547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"/>
          <p:cNvSpPr txBox="1"/>
          <p:nvPr/>
        </p:nvSpPr>
        <p:spPr>
          <a:xfrm>
            <a:off x="414215" y="2258399"/>
            <a:ext cx="4133608" cy="1195546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교통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부동산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</a:p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유동인구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매출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교육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등</a:t>
            </a:r>
            <a:endParaRPr lang="en-US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개별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관심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주제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및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탐색</a:t>
            </a:r>
            <a:endParaRPr sz="24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9" name="Google Shape;99;p1">
            <a:extLst>
              <a:ext uri="{FF2B5EF4-FFF2-40B4-BE49-F238E27FC236}">
                <a16:creationId xmlns:a16="http://schemas.microsoft.com/office/drawing/2014/main" id="{09B7AB32-2365-9F3A-5E54-E1042468E888}"/>
              </a:ext>
            </a:extLst>
          </p:cNvPr>
          <p:cNvCxnSpPr>
            <a:cxnSpLocks/>
          </p:cNvCxnSpPr>
          <p:nvPr/>
        </p:nvCxnSpPr>
        <p:spPr>
          <a:xfrm flipV="1">
            <a:off x="7911551" y="2937717"/>
            <a:ext cx="0" cy="1943838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"/>
          <p:cNvSpPr txBox="1"/>
          <p:nvPr/>
        </p:nvSpPr>
        <p:spPr>
          <a:xfrm>
            <a:off x="5384816" y="2258399"/>
            <a:ext cx="5061150" cy="1282208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여러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요인을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고려하여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선정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209550" algn="ctr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다양한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비교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가능한지</a:t>
            </a:r>
            <a:endParaRPr lang="en-US"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209550" algn="ctr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흥미롭고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실용적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인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데이터인지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11" name="Google Shape;99;p1">
            <a:extLst>
              <a:ext uri="{FF2B5EF4-FFF2-40B4-BE49-F238E27FC236}">
                <a16:creationId xmlns:a16="http://schemas.microsoft.com/office/drawing/2014/main" id="{432291B5-60A7-B7AB-4675-058247C52DEF}"/>
              </a:ext>
            </a:extLst>
          </p:cNvPr>
          <p:cNvCxnSpPr>
            <a:cxnSpLocks/>
          </p:cNvCxnSpPr>
          <p:nvPr/>
        </p:nvCxnSpPr>
        <p:spPr>
          <a:xfrm flipH="1" flipV="1">
            <a:off x="13436178" y="3080561"/>
            <a:ext cx="1" cy="1391561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"/>
          <p:cNvSpPr txBox="1"/>
          <p:nvPr/>
        </p:nvSpPr>
        <p:spPr>
          <a:xfrm>
            <a:off x="11512058" y="2258399"/>
            <a:ext cx="3848241" cy="914400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데이터의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피처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중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분석에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사용될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피처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선정</a:t>
            </a:r>
            <a:endParaRPr sz="2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5E737371-2091-776F-3485-B53028EE8EE9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6EE0B2E-39FD-E0C8-72E9-0BA9F2C46CDC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918DA4-53DE-C8ED-46A1-412F61F8D25D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/>
        </p:nvSpPr>
        <p:spPr>
          <a:xfrm>
            <a:off x="1237116" y="2263775"/>
            <a:ext cx="7202724" cy="34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[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시민생활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] 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출처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: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열린데이터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광장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 </a:t>
            </a:r>
            <a:endParaRPr sz="15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endParaRPr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서울시와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SK텔레콤이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공공빅데이터와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가명결합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통해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추정한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행정동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성,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1인가구와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서울시민의</a:t>
            </a:r>
            <a:r>
              <a:rPr lang="en-US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생활특성</a:t>
            </a:r>
            <a:r>
              <a:rPr lang="en-US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정보</a:t>
            </a:r>
            <a:endParaRPr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2022년 1월부터 2023년 9월까지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월별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데이터가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존재하며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그 중 2023년 1월부터 2023년 9월까지의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데이터만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사용하여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프로젝트를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진행함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endParaRPr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aphicFrame>
        <p:nvGraphicFramePr>
          <p:cNvPr id="139" name="Google Shape;139;p2"/>
          <p:cNvGraphicFramePr/>
          <p:nvPr>
            <p:extLst>
              <p:ext uri="{D42A27DB-BD31-4B8C-83A1-F6EECF244321}">
                <p14:modId xmlns:p14="http://schemas.microsoft.com/office/powerpoint/2010/main" val="857385088"/>
              </p:ext>
            </p:extLst>
          </p:nvPr>
        </p:nvGraphicFramePr>
        <p:xfrm>
          <a:off x="1612430" y="5882185"/>
          <a:ext cx="6452097" cy="3582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1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0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내     용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공간단위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25개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426개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작성정보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10개 관심집단수, 29개 통신정보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작성단위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성, 연령, 1인가구, 시민전체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작성주기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월 단위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0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데이터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범위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2023년 1월 ~ 9월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데이터</a:t>
                      </a:r>
                      <a:endParaRPr sz="15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1" name="Google Shape;141;p2"/>
          <p:cNvGraphicFramePr/>
          <p:nvPr>
            <p:extLst>
              <p:ext uri="{D42A27DB-BD31-4B8C-83A1-F6EECF244321}">
                <p14:modId xmlns:p14="http://schemas.microsoft.com/office/powerpoint/2010/main" val="1413201702"/>
              </p:ext>
            </p:extLst>
          </p:nvPr>
        </p:nvGraphicFramePr>
        <p:xfrm>
          <a:off x="9563577" y="2279741"/>
          <a:ext cx="8224967" cy="71849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3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사용피쳐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설     명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25개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426개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남, 여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연령대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20세부터 75세까지 5살 단위</a:t>
                      </a:r>
                      <a:endParaRPr sz="1500" b="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총인구수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성별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연령대에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따른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총인구수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195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3개월의 월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평균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사용량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사용량은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각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이용일수의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합으로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정의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집계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방식:최근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 총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합 / 3개월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배달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쇼핑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동영상/방송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3개월의 월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평균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 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산출방법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 총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/3개월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날짜의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여부는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접속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여부로계산하며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원천자료를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Z-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score로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변환하여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제공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945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넷플릭스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2" name="Google Shape;168;p9">
            <a:extLst>
              <a:ext uri="{FF2B5EF4-FFF2-40B4-BE49-F238E27FC236}">
                <a16:creationId xmlns:a16="http://schemas.microsoft.com/office/drawing/2014/main" id="{5D2048C8-97C3-5A64-7E66-5E513CCAA861}"/>
              </a:ext>
            </a:extLst>
          </p:cNvPr>
          <p:cNvCxnSpPr>
            <a:cxnSpLocks/>
          </p:cNvCxnSpPr>
          <p:nvPr/>
        </p:nvCxnSpPr>
        <p:spPr>
          <a:xfrm>
            <a:off x="8814052" y="2263775"/>
            <a:ext cx="0" cy="7200900"/>
          </a:xfrm>
          <a:prstGeom prst="straightConnector1">
            <a:avLst/>
          </a:prstGeom>
          <a:noFill/>
          <a:ln w="63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BB2D89F9-3EE6-6272-173F-B2FB087A6D41}"/>
              </a:ext>
            </a:extLst>
          </p:cNvPr>
          <p:cNvSpPr txBox="1"/>
          <p:nvPr/>
        </p:nvSpPr>
        <p:spPr>
          <a:xfrm>
            <a:off x="505905" y="970964"/>
            <a:ext cx="55588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출처 및 소개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" name="Google Shape;161;p9">
            <a:extLst>
              <a:ext uri="{FF2B5EF4-FFF2-40B4-BE49-F238E27FC236}">
                <a16:creationId xmlns:a16="http://schemas.microsoft.com/office/drawing/2014/main" id="{D1A3FDED-816A-4ABE-F2FD-C5A49FA64145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02FBB54-5B9A-3960-E27C-BCBE71CC848B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6DBE0-3126-DE29-AE69-B4F2F4FC799F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262a50133df_7_3"/>
          <p:cNvPicPr preferRelativeResize="0"/>
          <p:nvPr/>
        </p:nvPicPr>
        <p:blipFill rotWithShape="1">
          <a:blip r:embed="rId3">
            <a:alphaModFix/>
          </a:blip>
          <a:srcRect t="4838" b="52547"/>
          <a:stretch/>
        </p:blipFill>
        <p:spPr>
          <a:xfrm>
            <a:off x="1224663" y="2282612"/>
            <a:ext cx="7919335" cy="3136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76" name="Google Shape;476;g262a50133df_7_3"/>
          <p:cNvSpPr txBox="1"/>
          <p:nvPr/>
        </p:nvSpPr>
        <p:spPr>
          <a:xfrm>
            <a:off x="9512300" y="2282612"/>
            <a:ext cx="8129400" cy="389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lnSpc>
                <a:spcPct val="115000"/>
              </a:lnSpc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데이터 종합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2023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1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~9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 데이터를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개의 파일로 종합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</a:p>
          <a:p>
            <a:pPr marL="12700">
              <a:lnSpc>
                <a:spcPct val="115000"/>
              </a:lnSpc>
            </a:pP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ko-KR" altLang="en-US" sz="1200" b="1" i="0" u="none" strike="noStrike" dirty="0">
                <a:solidFill>
                  <a:srgbClr val="2E97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그룹화 및 개인화</a:t>
            </a:r>
            <a:endParaRPr lang="en-US" altLang="ko-KR" sz="1200" b="1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-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그룹화 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: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연령대로 구분 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특성을 나타내는 최소단위로 지정</a:t>
            </a:r>
            <a:endParaRPr lang="ko-KR" altLang="en-US" sz="12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단위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10세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solidFill>
                  <a:srgbClr val="0070C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사용 </a:t>
            </a:r>
            <a:r>
              <a:rPr lang="ko-KR" altLang="en-US" sz="12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피쳐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선정</a:t>
            </a:r>
            <a:endParaRPr lang="en-US" altLang="ko-KR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원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피쳐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추출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,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총인구수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7개)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용일수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가나다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순) /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영상서비스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넥플리스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순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통일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데이터 상 </a:t>
            </a:r>
            <a:r>
              <a:rPr lang="en-US" altLang="ko-KR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넷플릭스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사용일수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와의 통일을 위해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나머지 서비스 또한 </a:t>
            </a:r>
            <a:r>
              <a:rPr lang="en-US" altLang="ko-KR" sz="1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StandardScaler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이용해서 정규화 실행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25EA2-C84D-18B2-6DE9-513FEAF39129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7F207646-E791-FEA8-B5F9-AFE1160B490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D4AD7AE0-7008-F050-9F65-8021E4979E1F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F3F8B1-145A-0C50-896D-0C028FC526DB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Google Shape;161;p9">
            <a:extLst>
              <a:ext uri="{FF2B5EF4-FFF2-40B4-BE49-F238E27FC236}">
                <a16:creationId xmlns:a16="http://schemas.microsoft.com/office/drawing/2014/main" id="{D0673D7C-C4B7-556A-EAC0-CA1F0667188F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Feature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엔지니어링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AA2EEF6-AB15-CF59-D1ED-B9B80754D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23"/>
          <a:stretch/>
        </p:blipFill>
        <p:spPr bwMode="auto">
          <a:xfrm>
            <a:off x="1230071" y="8089745"/>
            <a:ext cx="7913929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84;g2a07719b77c_7_26">
            <a:extLst>
              <a:ext uri="{FF2B5EF4-FFF2-40B4-BE49-F238E27FC236}">
                <a16:creationId xmlns:a16="http://schemas.microsoft.com/office/drawing/2014/main" id="{2953A745-28F7-E91D-32C9-56AE062C2A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2375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2" name="Google Shape;389;p6">
            <a:extLst>
              <a:ext uri="{FF2B5EF4-FFF2-40B4-BE49-F238E27FC236}">
                <a16:creationId xmlns:a16="http://schemas.microsoft.com/office/drawing/2014/main" id="{5603B52C-CD07-3618-0B2B-064E0A3C4F8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2917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3" name="Google Shape;403;g2627a239e8a_4_68">
            <a:extLst>
              <a:ext uri="{FF2B5EF4-FFF2-40B4-BE49-F238E27FC236}">
                <a16:creationId xmlns:a16="http://schemas.microsoft.com/office/drawing/2014/main" id="{BDD2CBB3-47DB-9023-135A-BB37CC623A1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3459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5" name="그림 1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BEDC03B-7C56-2EB4-D6E6-DFB2BEA74DD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44000" y="5895400"/>
            <a:ext cx="1800000" cy="18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157DF-A589-62C7-4A82-6812E093C2CB}"/>
              </a:ext>
            </a:extLst>
          </p:cNvPr>
          <p:cNvSpPr txBox="1"/>
          <p:nvPr/>
        </p:nvSpPr>
        <p:spPr>
          <a:xfrm>
            <a:off x="9512300" y="8089745"/>
            <a:ext cx="10255250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가중치 산정 및 반영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A2BCD-469C-772F-4E6C-172679EC14DB}"/>
              </a:ext>
            </a:extLst>
          </p:cNvPr>
          <p:cNvSpPr txBox="1"/>
          <p:nvPr/>
        </p:nvSpPr>
        <p:spPr>
          <a:xfrm>
            <a:off x="9504712" y="5895400"/>
            <a:ext cx="7560913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현황분석 및 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38161-B93E-D5ED-9F50-2F34FFCCAB8F}"/>
              </a:ext>
            </a:extLst>
          </p:cNvPr>
          <p:cNvSpPr txBox="1"/>
          <p:nvPr/>
        </p:nvSpPr>
        <p:spPr>
          <a:xfrm>
            <a:off x="9844454" y="6536918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자치구별 평균 연령대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지도 표시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0ABD4-534D-BADB-F980-3C5CBF08F073}"/>
              </a:ext>
            </a:extLst>
          </p:cNvPr>
          <p:cNvSpPr txBox="1"/>
          <p:nvPr/>
        </p:nvSpPr>
        <p:spPr>
          <a:xfrm>
            <a:off x="9844454" y="7172060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연령대 별 서비스 간의 상관관계 분석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히트맵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8987B-8977-2F1B-03A2-A6D3A1B641B2}"/>
              </a:ext>
            </a:extLst>
          </p:cNvPr>
          <p:cNvSpPr txBox="1"/>
          <p:nvPr/>
        </p:nvSpPr>
        <p:spPr>
          <a:xfrm>
            <a:off x="9844454" y="6854489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서비스별 시계열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분석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꺾은선 그래프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4D059-AD83-5352-4FE5-5FFB24C56352}"/>
              </a:ext>
            </a:extLst>
          </p:cNvPr>
          <p:cNvSpPr txBox="1"/>
          <p:nvPr/>
        </p:nvSpPr>
        <p:spPr>
          <a:xfrm>
            <a:off x="9844454" y="6219347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자치구별 인구 총합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바 플롯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2AC493-651E-9701-518B-7F9E89E44931}"/>
              </a:ext>
            </a:extLst>
          </p:cNvPr>
          <p:cNvSpPr/>
          <p:nvPr/>
        </p:nvSpPr>
        <p:spPr>
          <a:xfrm>
            <a:off x="1224663" y="5637450"/>
            <a:ext cx="1656009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74E7AC-9B9F-2CE7-1149-D4340777C650}"/>
              </a:ext>
            </a:extLst>
          </p:cNvPr>
          <p:cNvSpPr/>
          <p:nvPr/>
        </p:nvSpPr>
        <p:spPr>
          <a:xfrm>
            <a:off x="1224663" y="7871850"/>
            <a:ext cx="1656009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1201028-5E5F-A2D1-C2D7-8B7C444951F8}"/>
              </a:ext>
            </a:extLst>
          </p:cNvPr>
          <p:cNvSpPr/>
          <p:nvPr/>
        </p:nvSpPr>
        <p:spPr>
          <a:xfrm>
            <a:off x="1230070" y="2297478"/>
            <a:ext cx="7913929" cy="3199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1D7F465E-4898-2C8B-7041-D49CC514E3F8}"/>
              </a:ext>
            </a:extLst>
          </p:cNvPr>
          <p:cNvSpPr/>
          <p:nvPr/>
        </p:nvSpPr>
        <p:spPr>
          <a:xfrm rot="5400000">
            <a:off x="352484" y="3162361"/>
            <a:ext cx="3115898" cy="13861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A7FA-47CE-4EDF-FBCF-314C96E5DE99}"/>
              </a:ext>
            </a:extLst>
          </p:cNvPr>
          <p:cNvSpPr txBox="1"/>
          <p:nvPr/>
        </p:nvSpPr>
        <p:spPr>
          <a:xfrm>
            <a:off x="9844454" y="8400349"/>
            <a:ext cx="7913929" cy="53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개인화 데이터 내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7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개 서비스의 데이터 사용일수에 따른 가중치를 산정하여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z-value </a:t>
            </a:r>
            <a:r>
              <a:rPr lang="ko-KR" altLang="en-US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값에 가중치 반영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하여 </a:t>
            </a:r>
            <a:r>
              <a:rPr lang="ko-KR" altLang="en-US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최종 순위 산정</a:t>
            </a:r>
            <a:endParaRPr lang="ko-KR" altLang="en-US" sz="12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1427</TotalTime>
  <Words>6461</Words>
  <Application>Microsoft Office PowerPoint</Application>
  <PresentationFormat>사용자 지정</PresentationFormat>
  <Paragraphs>1131</Paragraphs>
  <Slides>34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Montserrat Black</vt:lpstr>
      <vt:lpstr>Arial</vt:lpstr>
      <vt:lpstr>맑은 고딕</vt:lpstr>
      <vt:lpstr>Calibri</vt:lpstr>
      <vt:lpstr>나눔고딕</vt:lpstr>
      <vt:lpstr>함초롬바탕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최현민</cp:lastModifiedBy>
  <cp:revision>47</cp:revision>
  <dcterms:created xsi:type="dcterms:W3CDTF">2006-08-16T00:00:00Z</dcterms:created>
  <dcterms:modified xsi:type="dcterms:W3CDTF">2023-12-04T04:39:40Z</dcterms:modified>
</cp:coreProperties>
</file>